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260" r:id="rId3"/>
    <p:sldId id="347" r:id="rId4"/>
    <p:sldId id="313" r:id="rId5"/>
    <p:sldId id="305" r:id="rId6"/>
    <p:sldId id="304" r:id="rId7"/>
    <p:sldId id="428" r:id="rId8"/>
    <p:sldId id="427" r:id="rId9"/>
    <p:sldId id="416" r:id="rId10"/>
    <p:sldId id="417" r:id="rId11"/>
    <p:sldId id="306" r:id="rId12"/>
    <p:sldId id="317" r:id="rId13"/>
    <p:sldId id="307" r:id="rId14"/>
    <p:sldId id="309" r:id="rId15"/>
    <p:sldId id="319" r:id="rId16"/>
    <p:sldId id="412" r:id="rId17"/>
    <p:sldId id="398" r:id="rId18"/>
    <p:sldId id="399" r:id="rId19"/>
    <p:sldId id="322" r:id="rId20"/>
    <p:sldId id="321" r:id="rId21"/>
    <p:sldId id="320" r:id="rId22"/>
    <p:sldId id="409" r:id="rId23"/>
    <p:sldId id="411" r:id="rId24"/>
    <p:sldId id="318" r:id="rId25"/>
    <p:sldId id="415" r:id="rId26"/>
    <p:sldId id="410" r:id="rId27"/>
    <p:sldId id="413" r:id="rId28"/>
    <p:sldId id="422" r:id="rId29"/>
    <p:sldId id="414" r:id="rId30"/>
    <p:sldId id="423" r:id="rId31"/>
    <p:sldId id="419" r:id="rId32"/>
    <p:sldId id="421" r:id="rId33"/>
    <p:sldId id="312" r:id="rId34"/>
    <p:sldId id="310" r:id="rId35"/>
    <p:sldId id="327" r:id="rId36"/>
    <p:sldId id="323" r:id="rId37"/>
    <p:sldId id="424" r:id="rId38"/>
    <p:sldId id="324" r:id="rId39"/>
    <p:sldId id="418" r:id="rId40"/>
    <p:sldId id="425" r:id="rId41"/>
    <p:sldId id="326" r:id="rId42"/>
    <p:sldId id="300" r:id="rId43"/>
    <p:sldId id="311" r:id="rId44"/>
  </p:sldIdLst>
  <p:sldSz cx="10058400" cy="7772400"/>
  <p:notesSz cx="7019925" cy="9305925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16322"/>
    <a:srgbClr val="FFFFCC"/>
    <a:srgbClr val="990033"/>
    <a:srgbClr val="FFFFFF"/>
    <a:srgbClr val="14295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321" autoAdjust="0"/>
    <p:restoredTop sz="91017" autoAdjust="0"/>
  </p:normalViewPr>
  <p:slideViewPr>
    <p:cSldViewPr snapToGrid="0" snapToObjects="1">
      <p:cViewPr varScale="1">
        <p:scale>
          <a:sx n="72" d="100"/>
          <a:sy n="72" d="100"/>
        </p:scale>
        <p:origin x="1137" y="54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3.wmf"/><Relationship Id="rId1" Type="http://schemas.openxmlformats.org/officeDocument/2006/relationships/image" Target="../media/image49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43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5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" y="8600378"/>
            <a:ext cx="7019925" cy="718473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3/13/2018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629929" y="9047426"/>
            <a:ext cx="388371" cy="256883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2538" y="698500"/>
            <a:ext cx="45148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" y="8600378"/>
            <a:ext cx="7019925" cy="718473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629929" y="9047426"/>
            <a:ext cx="388371" cy="256883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ECE Main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2463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E2EDDB-BB64-4F43-8A19-A0A4D6BF8F31}" type="slidenum">
              <a:rPr lang="en-US" sz="1200" smtClean="0"/>
              <a:pPr eaLnBrk="1" hangingPunct="1"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174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77240"/>
            <a:ext cx="9052560" cy="12954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rgbClr val="F56F00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909" y="2072640"/>
            <a:ext cx="9052560" cy="51294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271984" y="6626400"/>
            <a:ext cx="734900" cy="30243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3ED79B0D-0358-4AAE-A2B4-D518F7D021AB}" type="slidenum">
              <a:rPr lang="en-US" smtClean="0"/>
              <a:pPr>
                <a:defRPr/>
              </a:pPr>
              <a:t>‹#›</a:t>
            </a:fld>
            <a:r>
              <a:rPr lang="en-US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1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11F3-8540-48DB-B5E1-A9AB909B30DD}" type="datetimeFigureOut">
              <a:rPr lang="en-US"/>
              <a:pPr>
                <a:defRPr/>
              </a:pPr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D4DE-AE51-469E-816E-5EFB1B410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23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  <p:sldLayoutId id="2147483671" r:id="rId5"/>
    <p:sldLayoutId id="2147483672" r:id="rId6"/>
  </p:sldLayoutIdLst>
  <p:hf hd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8.bin"/><Relationship Id="rId3" Type="http://schemas.openxmlformats.org/officeDocument/2006/relationships/image" Target="../media/image38.jpg"/><Relationship Id="rId7" Type="http://schemas.openxmlformats.org/officeDocument/2006/relationships/image" Target="../media/image34.wmf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5.wmf"/><Relationship Id="rId1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7.jpg"/><Relationship Id="rId18" Type="http://schemas.openxmlformats.org/officeDocument/2006/relationships/image" Target="../media/image48.png"/><Relationship Id="rId3" Type="http://schemas.openxmlformats.org/officeDocument/2006/relationships/image" Target="../media/image38.jpg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26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oleObject" Target="../embeddings/oleObject31.bin"/><Relationship Id="rId3" Type="http://schemas.openxmlformats.org/officeDocument/2006/relationships/image" Target="../media/image38.jpg"/><Relationship Id="rId7" Type="http://schemas.openxmlformats.org/officeDocument/2006/relationships/image" Target="../media/image43.wmf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49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58.wmf"/><Relationship Id="rId3" Type="http://schemas.openxmlformats.org/officeDocument/2006/relationships/image" Target="../media/image38.jpg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57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62.wmf"/><Relationship Id="rId3" Type="http://schemas.openxmlformats.org/officeDocument/2006/relationships/image" Target="../media/image38.jpg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61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g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7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8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95.jpg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94.wmf"/><Relationship Id="rId4" Type="http://schemas.openxmlformats.org/officeDocument/2006/relationships/image" Target="../media/image96.jpeg"/><Relationship Id="rId9" Type="http://schemas.openxmlformats.org/officeDocument/2006/relationships/oleObject" Target="../embeddings/oleObject5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oleObject" Target="../embeddings/oleObject57.bin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0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png"/><Relationship Id="rId4" Type="http://schemas.openxmlformats.org/officeDocument/2006/relationships/image" Target="../media/image15.wmf"/><Relationship Id="rId9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reinhrd2@illinois.edu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82.jpg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04.wmf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60.bin"/><Relationship Id="rId9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8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wmf"/><Relationship Id="rId12" Type="http://schemas.openxmlformats.org/officeDocument/2006/relationships/image" Target="../media/image25.e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22.wmf"/><Relationship Id="rId15" Type="http://schemas.openxmlformats.org/officeDocument/2006/relationships/oleObject" Target="../embeddings/oleObject12.bin"/><Relationship Id="rId10" Type="http://schemas.openxmlformats.org/officeDocument/2006/relationships/hyperlink" Target="https://en.wikipedia.org/wiki/Passive_sign_convention" TargetMode="External"/><Relationship Id="rId4" Type="http://schemas.openxmlformats.org/officeDocument/2006/relationships/oleObject" Target="../embeddings/oleObject7.bin"/><Relationship Id="rId9" Type="http://schemas.openxmlformats.org/officeDocument/2006/relationships/image" Target="../media/image24.emf"/><Relationship Id="rId1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Narrow" panose="020B0606020202030204" pitchFamily="34" charset="0"/>
              </a:rPr>
              <a:t>ECE ILLINOIS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500" y="1289759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Dr. Karl</a:t>
            </a:r>
            <a:r>
              <a:rPr lang="en-US" sz="1800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</a:t>
            </a:r>
            <a:r>
              <a:rPr lang="en-US" sz="2400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Reinhard</a:t>
            </a:r>
            <a:endParaRPr lang="en-US" sz="1800" b="1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1719091"/>
            <a:ext cx="4673600" cy="568612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487" y="4778062"/>
            <a:ext cx="9227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Power System Dynamic Modeling Notes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1583" y="5464242"/>
            <a:ext cx="1795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 Feb 2018</a:t>
            </a:r>
          </a:p>
        </p:txBody>
      </p:sp>
    </p:spTree>
    <p:extLst>
      <p:ext uri="{BB962C8B-B14F-4D97-AF65-F5344CB8AC3E}">
        <p14:creationId xmlns:p14="http://schemas.microsoft.com/office/powerpoint/2010/main" val="145594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72" y="1575341"/>
            <a:ext cx="3794760" cy="2182368"/>
          </a:xfrm>
          <a:prstGeom prst="rect">
            <a:avLst/>
          </a:prstGeom>
        </p:spPr>
      </p:pic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030790"/>
              </p:ext>
            </p:extLst>
          </p:nvPr>
        </p:nvGraphicFramePr>
        <p:xfrm>
          <a:off x="553527" y="3434306"/>
          <a:ext cx="5336504" cy="206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" name="Equation" r:id="rId4" imgW="8140680" imgH="3149280" progId="Equation.DSMT4">
                  <p:embed/>
                </p:oleObj>
              </mc:Choice>
              <mc:Fallback>
                <p:oleObj name="Equation" r:id="rId4" imgW="8140680" imgH="314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27" y="3434306"/>
                        <a:ext cx="5336504" cy="2064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52115" y="381906"/>
            <a:ext cx="4201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Tx/>
              <a:buSzTx/>
            </a:pPr>
            <a:r>
              <a:rPr lang="en-US" altLang="en-US" sz="3600" b="1" dirty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3 Fast Dynamic States</a:t>
            </a:r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217532"/>
              </p:ext>
            </p:extLst>
          </p:nvPr>
        </p:nvGraphicFramePr>
        <p:xfrm>
          <a:off x="1265979" y="1165305"/>
          <a:ext cx="195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" name="Equation" r:id="rId6" imgW="1955800" imgH="482600" progId="Equation.DSMT4">
                  <p:embed/>
                </p:oleObj>
              </mc:Choice>
              <mc:Fallback>
                <p:oleObj name="Equation" r:id="rId6" imgW="1955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979" y="1165305"/>
                        <a:ext cx="1955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739497"/>
              </p:ext>
            </p:extLst>
          </p:nvPr>
        </p:nvGraphicFramePr>
        <p:xfrm>
          <a:off x="7021060" y="4014692"/>
          <a:ext cx="2193604" cy="1698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" name="Equation" r:id="rId8" imgW="2819160" imgH="2184120" progId="Equation.DSMT4">
                  <p:embed/>
                </p:oleObj>
              </mc:Choice>
              <mc:Fallback>
                <p:oleObj name="Equation" r:id="rId8" imgW="2819160" imgH="218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1060" y="4014692"/>
                        <a:ext cx="2193604" cy="1698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449399"/>
              </p:ext>
            </p:extLst>
          </p:nvPr>
        </p:nvGraphicFramePr>
        <p:xfrm>
          <a:off x="7060828" y="5496025"/>
          <a:ext cx="1764511" cy="139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" name="Equation" r:id="rId10" imgW="2286000" imgH="1803240" progId="Equation.DSMT4">
                  <p:embed/>
                </p:oleObj>
              </mc:Choice>
              <mc:Fallback>
                <p:oleObj name="Equation" r:id="rId10" imgW="228600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0828" y="5496025"/>
                        <a:ext cx="1764511" cy="1390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1241659" y="3434306"/>
            <a:ext cx="818147" cy="646806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41659" y="4197326"/>
            <a:ext cx="818147" cy="646806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41659" y="4960346"/>
            <a:ext cx="818147" cy="646806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09474" y="3667225"/>
            <a:ext cx="298383" cy="259882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590223" y="4429288"/>
            <a:ext cx="298383" cy="259882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3925" y="31828"/>
            <a:ext cx="1616077" cy="16160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36534" y="3489963"/>
            <a:ext cx="298383" cy="25988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29589" y="4234376"/>
            <a:ext cx="298383" cy="25988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90AC6-C9A5-4E2F-9F49-9FD012F7C963}"/>
              </a:ext>
            </a:extLst>
          </p:cNvPr>
          <p:cNvSpPr txBox="1"/>
          <p:nvPr/>
        </p:nvSpPr>
        <p:spPr>
          <a:xfrm>
            <a:off x="3828228" y="5358161"/>
            <a:ext cx="28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329DF8F-16D8-41B0-AB07-E85405AB9734}"/>
              </a:ext>
            </a:extLst>
          </p:cNvPr>
          <p:cNvSpPr/>
          <p:nvPr/>
        </p:nvSpPr>
        <p:spPr>
          <a:xfrm flipH="1">
            <a:off x="6558122" y="3979059"/>
            <a:ext cx="457201" cy="1361821"/>
          </a:xfrm>
          <a:prstGeom prst="rightBrace">
            <a:avLst>
              <a:gd name="adj1" fmla="val 8333"/>
              <a:gd name="adj2" fmla="val 506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6173C69-61C1-4D0E-9C48-7F359CF52B77}"/>
              </a:ext>
            </a:extLst>
          </p:cNvPr>
          <p:cNvSpPr/>
          <p:nvPr/>
        </p:nvSpPr>
        <p:spPr>
          <a:xfrm flipH="1">
            <a:off x="6552580" y="5496025"/>
            <a:ext cx="457201" cy="1361821"/>
          </a:xfrm>
          <a:prstGeom prst="rightBrace">
            <a:avLst>
              <a:gd name="adj1" fmla="val 8333"/>
              <a:gd name="adj2" fmla="val 506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03B661B-44F1-43DA-AA4C-37CF48CA56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69765"/>
              </p:ext>
            </p:extLst>
          </p:nvPr>
        </p:nvGraphicFramePr>
        <p:xfrm>
          <a:off x="3530228" y="5074361"/>
          <a:ext cx="35306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" name="Equation" r:id="rId13" imgW="6997680" imgH="1574640" progId="Equation.DSMT4">
                  <p:embed/>
                </p:oleObj>
              </mc:Choice>
              <mc:Fallback>
                <p:oleObj name="Equation" r:id="rId13" imgW="6997680" imgH="157464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30228" y="5074361"/>
                        <a:ext cx="353060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0965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422710"/>
            <a:ext cx="695732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Machine Flux Linkage Dynamic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2009" r="5754" b="3937"/>
          <a:stretch/>
        </p:blipFill>
        <p:spPr>
          <a:xfrm>
            <a:off x="97020" y="1603420"/>
            <a:ext cx="10113311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658489" y="1054879"/>
            <a:ext cx="952011" cy="510591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07" y="8502430"/>
            <a:ext cx="3794760" cy="2182368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664226"/>
              </p:ext>
            </p:extLst>
          </p:nvPr>
        </p:nvGraphicFramePr>
        <p:xfrm>
          <a:off x="197392" y="2205491"/>
          <a:ext cx="8115767" cy="139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7" name="Equation" r:id="rId4" imgW="12890160" imgH="2209680" progId="Equation.DSMT4">
                  <p:embed/>
                </p:oleObj>
              </mc:Choice>
              <mc:Fallback>
                <p:oleObj name="Equation" r:id="rId4" imgW="12890160" imgH="220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92" y="2205491"/>
                        <a:ext cx="8115767" cy="1391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96871"/>
              </p:ext>
            </p:extLst>
          </p:nvPr>
        </p:nvGraphicFramePr>
        <p:xfrm>
          <a:off x="197392" y="3760529"/>
          <a:ext cx="7708405" cy="1578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" name="Equation" r:id="rId6" imgW="12039480" imgH="2463480" progId="Equation.DSMT4">
                  <p:embed/>
                </p:oleObj>
              </mc:Choice>
              <mc:Fallback>
                <p:oleObj name="Equation" r:id="rId6" imgW="12039480" imgH="246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92" y="3760529"/>
                        <a:ext cx="7708405" cy="1578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4243" y="281057"/>
            <a:ext cx="6312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3600" b="1" dirty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11 not so fast Dynamic States </a:t>
            </a:r>
            <a:r>
              <a:rPr lang="en-US" altLang="en-US" sz="1800" b="1" dirty="0">
                <a:solidFill>
                  <a:srgbClr val="C00000"/>
                </a:solidFill>
              </a:rPr>
              <a:t>(1/2)</a:t>
            </a: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509161"/>
              </p:ext>
            </p:extLst>
          </p:nvPr>
        </p:nvGraphicFramePr>
        <p:xfrm>
          <a:off x="3596556" y="1658784"/>
          <a:ext cx="401320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" name="Equation" r:id="rId8" imgW="5105160" imgH="482400" progId="Equation.DSMT4">
                  <p:embed/>
                </p:oleObj>
              </mc:Choice>
              <mc:Fallback>
                <p:oleObj name="Equation" r:id="rId8" imgW="5105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6556" y="1658784"/>
                        <a:ext cx="4013200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627262"/>
              </p:ext>
            </p:extLst>
          </p:nvPr>
        </p:nvGraphicFramePr>
        <p:xfrm>
          <a:off x="4610500" y="-1018530"/>
          <a:ext cx="4911250" cy="37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" name="Equation" r:id="rId10" imgW="6248160" imgH="482400" progId="Equation.DSMT4">
                  <p:embed/>
                </p:oleObj>
              </mc:Choice>
              <mc:Fallback>
                <p:oleObj name="Equation" r:id="rId10" imgW="6248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500" y="-1018530"/>
                        <a:ext cx="4911250" cy="379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98479"/>
              </p:ext>
            </p:extLst>
          </p:nvPr>
        </p:nvGraphicFramePr>
        <p:xfrm>
          <a:off x="4610500" y="-2205789"/>
          <a:ext cx="4911250" cy="37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" name="Equation" r:id="rId12" imgW="6248160" imgH="482400" progId="Equation.DSMT4">
                  <p:embed/>
                </p:oleObj>
              </mc:Choice>
              <mc:Fallback>
                <p:oleObj name="Equation" r:id="rId12" imgW="6248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500" y="-2205789"/>
                        <a:ext cx="4911250" cy="379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5749" y="1399898"/>
            <a:ext cx="3487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/>
              <a:t>Synchronous Generator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6" y="135851"/>
            <a:ext cx="2221974" cy="2344160"/>
          </a:xfrm>
          <a:prstGeom prst="rect">
            <a:avLst/>
          </a:prstGeom>
        </p:spPr>
      </p:pic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80238"/>
              </p:ext>
            </p:extLst>
          </p:nvPr>
        </p:nvGraphicFramePr>
        <p:xfrm>
          <a:off x="197392" y="5502068"/>
          <a:ext cx="4289719" cy="120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2" name="Equation" r:id="rId14" imgW="6400800" imgH="1803240" progId="Equation.DSMT4">
                  <p:embed/>
                </p:oleObj>
              </mc:Choice>
              <mc:Fallback>
                <p:oleObj name="Equation" r:id="rId14" imgW="6400800" imgH="1803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92" y="5502068"/>
                        <a:ext cx="4289719" cy="120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188394"/>
              </p:ext>
            </p:extLst>
          </p:nvPr>
        </p:nvGraphicFramePr>
        <p:xfrm>
          <a:off x="3775475" y="1186058"/>
          <a:ext cx="8350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3" name="Equation" r:id="rId16" imgW="1244520" imgH="482400" progId="Equation.DSMT4">
                  <p:embed/>
                </p:oleObj>
              </mc:Choice>
              <mc:Fallback>
                <p:oleObj name="Equation" r:id="rId16" imgW="1244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475" y="1186058"/>
                        <a:ext cx="8350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6572" y="5338774"/>
            <a:ext cx="1581828" cy="158182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68604" y="1088444"/>
            <a:ext cx="952011" cy="510591"/>
          </a:xfrm>
          <a:prstGeom prst="wedgeEllipseCallou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973138"/>
              </p:ext>
            </p:extLst>
          </p:nvPr>
        </p:nvGraphicFramePr>
        <p:xfrm>
          <a:off x="5548527" y="1194907"/>
          <a:ext cx="7921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4" name="Equation" r:id="rId19" imgW="1180800" imgH="482400" progId="Equation.DSMT4">
                  <p:embed/>
                </p:oleObj>
              </mc:Choice>
              <mc:Fallback>
                <p:oleObj name="Equation" r:id="rId19" imgW="11808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8527" y="1194907"/>
                        <a:ext cx="792163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287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07" y="8502430"/>
            <a:ext cx="3794760" cy="218236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0751" y="386435"/>
            <a:ext cx="6315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3600" b="1" dirty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11 not so fast Dynamic States </a:t>
            </a:r>
            <a:r>
              <a:rPr lang="en-US" altLang="en-US" sz="1800" b="1" dirty="0">
                <a:solidFill>
                  <a:srgbClr val="C00000"/>
                </a:solidFill>
              </a:rPr>
              <a:t>(2/2)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309162"/>
              </p:ext>
            </p:extLst>
          </p:nvPr>
        </p:nvGraphicFramePr>
        <p:xfrm>
          <a:off x="3629319" y="4458414"/>
          <a:ext cx="83978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7" name="Equation" r:id="rId4" imgW="1066680" imgH="431640" progId="Equation.DSMT4">
                  <p:embed/>
                </p:oleObj>
              </mc:Choice>
              <mc:Fallback>
                <p:oleObj name="Equation" r:id="rId4" imgW="106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9319" y="4458414"/>
                        <a:ext cx="839787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/>
          </p:nvPr>
        </p:nvGraphicFramePr>
        <p:xfrm>
          <a:off x="4610500" y="-2205789"/>
          <a:ext cx="4911250" cy="37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8" name="Equation" r:id="rId6" imgW="6248160" imgH="482400" progId="Equation.DSMT4">
                  <p:embed/>
                </p:oleObj>
              </mc:Choice>
              <mc:Fallback>
                <p:oleObj name="Equation" r:id="rId6" imgW="6248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500" y="-2205789"/>
                        <a:ext cx="4911250" cy="379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49" y="117717"/>
            <a:ext cx="2221974" cy="2344160"/>
          </a:xfrm>
          <a:prstGeom prst="rect">
            <a:avLst/>
          </a:prstGeom>
        </p:spPr>
      </p:pic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036276"/>
              </p:ext>
            </p:extLst>
          </p:nvPr>
        </p:nvGraphicFramePr>
        <p:xfrm>
          <a:off x="437271" y="2183617"/>
          <a:ext cx="5521325" cy="202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" name="Equation" r:id="rId9" imgW="3682800" imgH="1346040" progId="Equation.DSMT4">
                  <p:embed/>
                </p:oleObj>
              </mc:Choice>
              <mc:Fallback>
                <p:oleObj name="Equation" r:id="rId9" imgW="3682800" imgH="1346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71" y="2183617"/>
                        <a:ext cx="5521325" cy="202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922111" y="2331824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Main Exciter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22111" y="2977928"/>
            <a:ext cx="281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Stabilizing Transformer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58596" y="3624032"/>
            <a:ext cx="161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Pilot Exciter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904" y="1486386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b="1" dirty="0">
                <a:latin typeface="Times New Roman" panose="02020603050405020304" pitchFamily="18" charset="0"/>
              </a:rPr>
              <a:t>Excitation System</a:t>
            </a:r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325608"/>
              </p:ext>
            </p:extLst>
          </p:nvPr>
        </p:nvGraphicFramePr>
        <p:xfrm>
          <a:off x="2974407" y="1488034"/>
          <a:ext cx="137318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" name="Equation" r:id="rId11" imgW="1663560" imgH="482400" progId="Equation.DSMT4">
                  <p:embed/>
                </p:oleObj>
              </mc:Choice>
              <mc:Fallback>
                <p:oleObj name="Equation" r:id="rId11" imgW="1663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407" y="1488034"/>
                        <a:ext cx="1373188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723457"/>
              </p:ext>
            </p:extLst>
          </p:nvPr>
        </p:nvGraphicFramePr>
        <p:xfrm>
          <a:off x="413418" y="5016866"/>
          <a:ext cx="3884425" cy="12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1" name="Equation" r:id="rId13" imgW="5765760" imgH="1879560" progId="Equation.DSMT4">
                  <p:embed/>
                </p:oleObj>
              </mc:Choice>
              <mc:Fallback>
                <p:oleObj name="Equation" r:id="rId13" imgW="5765760" imgH="1879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418" y="5016866"/>
                        <a:ext cx="3884425" cy="1266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10904" y="4401881"/>
            <a:ext cx="305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b="1" dirty="0">
                <a:latin typeface="Times New Roman" panose="02020603050405020304" pitchFamily="18" charset="0"/>
              </a:rPr>
              <a:t>Mechanical Power System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5964" y="5056844"/>
            <a:ext cx="3210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Single Stage Turbine Model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58596" y="5463954"/>
            <a:ext cx="3587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Governor Model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SV</a:t>
            </a:r>
            <a:r>
              <a:rPr lang="en-US" sz="1600" b="1" dirty="0">
                <a:solidFill>
                  <a:srgbClr val="0070C0"/>
                </a:solidFill>
              </a:rPr>
              <a:t> = Steam Valve </a:t>
            </a:r>
            <a:r>
              <a:rPr lang="en-US" sz="1600" b="1" dirty="0" err="1">
                <a:solidFill>
                  <a:srgbClr val="0070C0"/>
                </a:solidFill>
              </a:rPr>
              <a:t>Psn</a:t>
            </a:r>
            <a:r>
              <a:rPr lang="en-US" sz="1600" b="1" dirty="0">
                <a:solidFill>
                  <a:srgbClr val="0070C0"/>
                </a:solidFill>
              </a:rPr>
              <a:t> (</a:t>
            </a:r>
            <a:r>
              <a:rPr lang="en-US" sz="1600" b="1" dirty="0">
                <a:solidFill>
                  <a:srgbClr val="0070C0"/>
                </a:solidFill>
                <a:sym typeface="Symbol Tiger" panose="05050102010706020507" pitchFamily="18" charset="2"/>
              </a:rPr>
              <a:t></a:t>
            </a:r>
            <a:r>
              <a:rPr lang="en-US" sz="1600" b="1" dirty="0">
                <a:solidFill>
                  <a:srgbClr val="0070C0"/>
                </a:solidFill>
              </a:rPr>
              <a:t> Pressure)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C</a:t>
            </a:r>
            <a:r>
              <a:rPr lang="en-US" sz="1600" b="1" dirty="0">
                <a:solidFill>
                  <a:srgbClr val="0070C0"/>
                </a:solidFill>
              </a:rPr>
              <a:t> = Power change setting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C</a:t>
            </a:r>
            <a:r>
              <a:rPr lang="en-US" sz="1600" b="1" dirty="0">
                <a:solidFill>
                  <a:srgbClr val="0070C0"/>
                </a:solidFill>
              </a:rPr>
              <a:t> = 0 when Open </a:t>
            </a:r>
            <a:r>
              <a:rPr lang="en-US" sz="1600" b="1" dirty="0" err="1">
                <a:solidFill>
                  <a:srgbClr val="0070C0"/>
                </a:solidFill>
              </a:rPr>
              <a:t>Ckt</a:t>
            </a:r>
            <a:endParaRPr lang="en-US" sz="1600" b="1" dirty="0">
              <a:solidFill>
                <a:srgbClr val="0070C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R</a:t>
            </a:r>
            <a:r>
              <a:rPr lang="en-US" sz="1600" b="1" baseline="-25000" dirty="0">
                <a:solidFill>
                  <a:srgbClr val="0070C0"/>
                </a:solidFill>
              </a:rPr>
              <a:t>D</a:t>
            </a:r>
            <a:r>
              <a:rPr lang="en-US" sz="1600" b="1" dirty="0">
                <a:solidFill>
                  <a:srgbClr val="0070C0"/>
                </a:solidFill>
              </a:rPr>
              <a:t> = Speed Droop Regulation </a:t>
            </a:r>
            <a:r>
              <a:rPr lang="en-US" sz="1600" b="1" dirty="0" err="1">
                <a:solidFill>
                  <a:srgbClr val="0070C0"/>
                </a:solidFill>
              </a:rPr>
              <a:t>Qty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77574" y="5608914"/>
            <a:ext cx="421886" cy="309895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49212" y="5823287"/>
            <a:ext cx="343380" cy="322870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69106" y="1475101"/>
            <a:ext cx="2958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dirty="0">
                <a:latin typeface="Times New Roman" panose="02020603050405020304" pitchFamily="18" charset="0"/>
              </a:rPr>
              <a:t>(Terminal Voltage Control)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28029" y="4398948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dirty="0">
                <a:latin typeface="Times New Roman" panose="02020603050405020304" pitchFamily="18" charset="0"/>
              </a:rPr>
              <a:t>(Shaft Speed Control)</a:t>
            </a:r>
          </a:p>
        </p:txBody>
      </p:sp>
    </p:spTree>
    <p:extLst>
      <p:ext uri="{BB962C8B-B14F-4D97-AF65-F5344CB8AC3E}">
        <p14:creationId xmlns:p14="http://schemas.microsoft.com/office/powerpoint/2010/main" val="145290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0658" y="209767"/>
            <a:ext cx="6957327" cy="560584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Excitation System Dynamic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865742"/>
            <a:ext cx="10058400" cy="60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1739" r="6436" b="4965"/>
          <a:stretch/>
        </p:blipFill>
        <p:spPr>
          <a:xfrm>
            <a:off x="1020872" y="884283"/>
            <a:ext cx="7402882" cy="599250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4397" y="272398"/>
            <a:ext cx="6664022" cy="591898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Mechanical Dynamic Response</a:t>
            </a:r>
          </a:p>
        </p:txBody>
      </p:sp>
    </p:spTree>
    <p:extLst>
      <p:ext uri="{BB962C8B-B14F-4D97-AF65-F5344CB8AC3E}">
        <p14:creationId xmlns:p14="http://schemas.microsoft.com/office/powerpoint/2010/main" val="326952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77" y="445827"/>
            <a:ext cx="3156697" cy="181541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0751" y="386435"/>
            <a:ext cx="6315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3600" b="1" dirty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Algebraic Equations </a:t>
            </a:r>
            <a:r>
              <a:rPr lang="en-US" altLang="en-US" sz="1800" b="1" dirty="0">
                <a:solidFill>
                  <a:srgbClr val="C00000"/>
                </a:solidFill>
              </a:rPr>
              <a:t>(2/2)</a:t>
            </a: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/>
          </p:nvPr>
        </p:nvGraphicFramePr>
        <p:xfrm>
          <a:off x="4610500" y="-2205789"/>
          <a:ext cx="4911250" cy="37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99" name="Equation" r:id="rId4" imgW="6248160" imgH="482400" progId="Equation.DSMT4">
                  <p:embed/>
                </p:oleObj>
              </mc:Choice>
              <mc:Fallback>
                <p:oleObj name="Equation" r:id="rId4" imgW="6248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500" y="-2205789"/>
                        <a:ext cx="4911250" cy="379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113742"/>
              </p:ext>
            </p:extLst>
          </p:nvPr>
        </p:nvGraphicFramePr>
        <p:xfrm>
          <a:off x="1271533" y="4049612"/>
          <a:ext cx="6340948" cy="1924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0" name="Equation" r:id="rId6" imgW="9829800" imgH="2984400" progId="Equation.DSMT4">
                  <p:embed/>
                </p:oleObj>
              </mc:Choice>
              <mc:Fallback>
                <p:oleObj name="Equation" r:id="rId6" imgW="9829800" imgH="298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33" y="4049612"/>
                        <a:ext cx="6340948" cy="1924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64390" y="1204284"/>
            <a:ext cx="2543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C00000"/>
                </a:solidFill>
              </a:rPr>
              <a:t>6 Algebraic States</a:t>
            </a:r>
          </a:p>
        </p:txBody>
      </p:sp>
      <p:graphicFrame>
        <p:nvGraphicFramePr>
          <p:cNvPr id="3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79344"/>
              </p:ext>
            </p:extLst>
          </p:nvPr>
        </p:nvGraphicFramePr>
        <p:xfrm>
          <a:off x="3081337" y="1267362"/>
          <a:ext cx="3022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1" name="Equation" r:id="rId8" imgW="3022560" imgH="482400" progId="Equation.DSMT4">
                  <p:embed/>
                </p:oleObj>
              </mc:Choice>
              <mc:Fallback>
                <p:oleObj name="Equation" r:id="rId8" imgW="3022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337" y="1267362"/>
                        <a:ext cx="30226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6414"/>
              </p:ext>
            </p:extLst>
          </p:nvPr>
        </p:nvGraphicFramePr>
        <p:xfrm>
          <a:off x="1372803" y="2087693"/>
          <a:ext cx="5008746" cy="1718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2" name="Equation" r:id="rId10" imgW="8839080" imgH="3035160" progId="Equation.DSMT4">
                  <p:embed/>
                </p:oleObj>
              </mc:Choice>
              <mc:Fallback>
                <p:oleObj name="Equation" r:id="rId10" imgW="8839080" imgH="3035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803" y="2087693"/>
                        <a:ext cx="5008746" cy="1718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3426345" y="25746176"/>
          <a:ext cx="61595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3" name="Equation" r:id="rId12" imgW="6159240" imgH="1054080" progId="Equation.DSMT4">
                  <p:embed/>
                </p:oleObj>
              </mc:Choice>
              <mc:Fallback>
                <p:oleObj name="Equation" r:id="rId12" imgW="615924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26345" y="25746176"/>
                        <a:ext cx="61595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603822" y="290284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(16)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3448" y="349170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(17)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4012" y="4108271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(18)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60367" y="4676434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(19)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0366" y="5415602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(20)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0368" y="2184369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(15)</a:t>
            </a:r>
          </a:p>
        </p:txBody>
      </p:sp>
      <p:sp>
        <p:nvSpPr>
          <p:cNvPr id="59" name="Date Placeholder 4"/>
          <p:cNvSpPr txBox="1">
            <a:spLocks/>
          </p:cNvSpPr>
          <p:nvPr/>
        </p:nvSpPr>
        <p:spPr>
          <a:xfrm>
            <a:off x="1257300" y="25425406"/>
            <a:ext cx="4114800" cy="146050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200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3FC5B1-DDBD-4E0D-95E6-75F542FE8202}" type="datetime1">
              <a:rPr lang="en-US" smtClean="0"/>
              <a:pPr/>
              <a:t>3/13/2018</a:t>
            </a:fld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5529746" y="4492888"/>
            <a:ext cx="483302" cy="739512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547107" y="5232400"/>
            <a:ext cx="483302" cy="829700"/>
          </a:xfrm>
          <a:prstGeom prst="ellipse">
            <a:avLst/>
          </a:prstGeom>
          <a:noFill/>
          <a:ln w="28575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029200" y="4810192"/>
            <a:ext cx="20955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054600" y="5552976"/>
            <a:ext cx="18415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99376" y="5415602"/>
            <a:ext cx="242725" cy="179309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699376" y="4673431"/>
            <a:ext cx="286972" cy="188040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8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urved Connector 2"/>
          <p:cNvCxnSpPr/>
          <p:nvPr/>
        </p:nvCxnSpPr>
        <p:spPr>
          <a:xfrm flipV="1">
            <a:off x="1804988" y="2035593"/>
            <a:ext cx="3589243" cy="1784887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77" y="220174"/>
            <a:ext cx="3156697" cy="181541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0751" y="386435"/>
            <a:ext cx="6315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3600" b="1" dirty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Algebraic Equations </a:t>
            </a:r>
            <a:r>
              <a:rPr lang="en-US" altLang="en-US" sz="1800" b="1" dirty="0">
                <a:solidFill>
                  <a:srgbClr val="C00000"/>
                </a:solidFill>
              </a:rPr>
              <a:t>(2/2)</a:t>
            </a:r>
          </a:p>
        </p:txBody>
      </p:sp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474964"/>
              </p:ext>
            </p:extLst>
          </p:nvPr>
        </p:nvGraphicFramePr>
        <p:xfrm>
          <a:off x="1271533" y="1444909"/>
          <a:ext cx="6340948" cy="1924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1" name="Equation" r:id="rId4" imgW="9829800" imgH="2984400" progId="Equation.DSMT4">
                  <p:embed/>
                </p:oleObj>
              </mc:Choice>
              <mc:Fallback>
                <p:oleObj name="Equation" r:id="rId4" imgW="9829800" imgH="298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33" y="1444909"/>
                        <a:ext cx="6340948" cy="1924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560367" y="2071731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(19)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0366" y="2810899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(20)</a:t>
            </a:r>
          </a:p>
        </p:txBody>
      </p:sp>
      <p:sp>
        <p:nvSpPr>
          <p:cNvPr id="61" name="Oval 60"/>
          <p:cNvSpPr/>
          <p:nvPr/>
        </p:nvSpPr>
        <p:spPr>
          <a:xfrm>
            <a:off x="5522680" y="1888185"/>
            <a:ext cx="491644" cy="741845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521231" y="2630030"/>
            <a:ext cx="491644" cy="775955"/>
          </a:xfrm>
          <a:prstGeom prst="ellipse">
            <a:avLst/>
          </a:prstGeom>
          <a:noFill/>
          <a:ln w="28575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060950" y="2205489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054600" y="2928362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699376" y="2822001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718426" y="2068728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049789"/>
              </p:ext>
            </p:extLst>
          </p:nvPr>
        </p:nvGraphicFramePr>
        <p:xfrm>
          <a:off x="441747" y="3753918"/>
          <a:ext cx="6870858" cy="751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2" name="Equation" r:id="rId6" imgW="8826480" imgH="965160" progId="Equation.DSMT4">
                  <p:embed/>
                </p:oleObj>
              </mc:Choice>
              <mc:Fallback>
                <p:oleObj name="Equation" r:id="rId6" imgW="882648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747" y="3753918"/>
                        <a:ext cx="6870858" cy="751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968159"/>
              </p:ext>
            </p:extLst>
          </p:nvPr>
        </p:nvGraphicFramePr>
        <p:xfrm>
          <a:off x="1798685" y="4768803"/>
          <a:ext cx="1733792" cy="667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3" name="Equation" r:id="rId8" imgW="2539800" imgH="977760" progId="Equation.DSMT4">
                  <p:embed/>
                </p:oleObj>
              </mc:Choice>
              <mc:Fallback>
                <p:oleObj name="Equation" r:id="rId8" imgW="25398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8685" y="4768803"/>
                        <a:ext cx="1733792" cy="667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420463"/>
              </p:ext>
            </p:extLst>
          </p:nvPr>
        </p:nvGraphicFramePr>
        <p:xfrm>
          <a:off x="3437020" y="4768802"/>
          <a:ext cx="6486628" cy="667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4" name="Equation" r:id="rId10" imgW="10490040" imgH="1079280" progId="Equation.DSMT4">
                  <p:embed/>
                </p:oleObj>
              </mc:Choice>
              <mc:Fallback>
                <p:oleObj name="Equation" r:id="rId10" imgW="1049004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7020" y="4768802"/>
                        <a:ext cx="6486628" cy="667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274282"/>
              </p:ext>
            </p:extLst>
          </p:nvPr>
        </p:nvGraphicFramePr>
        <p:xfrm>
          <a:off x="1659438" y="5538342"/>
          <a:ext cx="42957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5" name="Equation" r:id="rId12" imgW="6095880" imgH="1041120" progId="Equation.DSMT4">
                  <p:embed/>
                </p:oleObj>
              </mc:Choice>
              <mc:Fallback>
                <p:oleObj name="Equation" r:id="rId12" imgW="609588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59438" y="5538342"/>
                        <a:ext cx="429577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1280489" y="3674585"/>
            <a:ext cx="518196" cy="845654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84844" y="4266246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57675" y="3868274"/>
            <a:ext cx="177800" cy="168207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86610" y="6438925"/>
            <a:ext cx="695167" cy="3850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236" y="6277488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27949" y="6423433"/>
            <a:ext cx="418385" cy="415993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26725" y="6454807"/>
            <a:ext cx="833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places on DAE Sys RHS – How to Address in Reduction to 2-Axis Model ??</a:t>
            </a:r>
          </a:p>
        </p:txBody>
      </p:sp>
    </p:spTree>
    <p:extLst>
      <p:ext uri="{BB962C8B-B14F-4D97-AF65-F5344CB8AC3E}">
        <p14:creationId xmlns:p14="http://schemas.microsoft.com/office/powerpoint/2010/main" val="363688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6506" y="272398"/>
            <a:ext cx="6664022" cy="591898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Current Dynamic Response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79" y="909583"/>
            <a:ext cx="10058400" cy="60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4218" y="303713"/>
            <a:ext cx="755360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Voltage Dynamic Response – </a:t>
            </a:r>
            <a:r>
              <a:rPr lang="en-US" dirty="0" err="1">
                <a:solidFill>
                  <a:srgbClr val="F16322"/>
                </a:solidFill>
              </a:rPr>
              <a:t>dqo</a:t>
            </a:r>
            <a:r>
              <a:rPr lang="en-US" dirty="0">
                <a:solidFill>
                  <a:srgbClr val="F16322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" y="974824"/>
            <a:ext cx="9695145" cy="5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6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0243" y="402772"/>
            <a:ext cx="9633857" cy="7429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16322"/>
                </a:solidFill>
              </a:rPr>
              <a:t>Details –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SynchroPhasors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Applied to Synchronous Machines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spcAft>
                <a:spcPts val="1200"/>
              </a:spcAft>
            </a:pPr>
            <a:endParaRPr lang="en-US" sz="2400" b="0" kern="0" dirty="0">
              <a:solidFill>
                <a:prstClr val="black">
                  <a:lumMod val="85000"/>
                  <a:lumOff val="15000"/>
                </a:prstClr>
              </a:solidFill>
              <a:latin typeface="Droid Sans" panose="020B0606030804020204" pitchFamily="34" charset="0"/>
            </a:endParaRPr>
          </a:p>
          <a:p>
            <a:endParaRPr lang="en-US" sz="3600" dirty="0">
              <a:solidFill>
                <a:srgbClr val="F163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43" y="1140762"/>
            <a:ext cx="742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Synchronous Machine Dynamic Model Simulation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0243" y="3526087"/>
            <a:ext cx="585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RTDS Simulation with Commercial PMU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243" y="6242877"/>
            <a:ext cx="9392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Synchronous Machine Dynamics from SynchroPhasor Data ??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8" y="1779060"/>
            <a:ext cx="1308567" cy="138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50" y="1690743"/>
            <a:ext cx="3016896" cy="1557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63" y="1748662"/>
            <a:ext cx="2653443" cy="1778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63" y="4108965"/>
            <a:ext cx="2653443" cy="1760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591" y="3987752"/>
            <a:ext cx="771650" cy="2122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527" y="4325587"/>
            <a:ext cx="3246867" cy="1455679"/>
          </a:xfrm>
          <a:prstGeom prst="rect">
            <a:avLst/>
          </a:prstGeom>
        </p:spPr>
      </p:pic>
      <p:cxnSp>
        <p:nvCxnSpPr>
          <p:cNvPr id="18" name="Straight Connector 17"/>
          <p:cNvCxnSpPr>
            <a:stCxn id="15" idx="3"/>
            <a:endCxn id="16" idx="1"/>
          </p:cNvCxnSpPr>
          <p:nvPr/>
        </p:nvCxnSpPr>
        <p:spPr>
          <a:xfrm>
            <a:off x="2054241" y="5048771"/>
            <a:ext cx="402286" cy="4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5815173" y="2422845"/>
            <a:ext cx="698643" cy="2828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5815173" y="4930798"/>
            <a:ext cx="698643" cy="2828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8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422710"/>
            <a:ext cx="7772575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Solution Check –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7675" b="3477"/>
          <a:stretch/>
        </p:blipFill>
        <p:spPr>
          <a:xfrm>
            <a:off x="281836" y="1365402"/>
            <a:ext cx="9457150" cy="504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7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71984" y="7106749"/>
            <a:ext cx="734900" cy="302435"/>
          </a:xfrm>
        </p:spPr>
        <p:txBody>
          <a:bodyPr/>
          <a:lstStyle/>
          <a:p>
            <a:pPr>
              <a:defRPr/>
            </a:pPr>
            <a:fld id="{3ED79B0D-0358-4AAE-A2B4-D518F7D021AB}" type="slidenum">
              <a:rPr lang="en-US" smtClean="0"/>
              <a:pPr>
                <a:defRPr/>
              </a:pPr>
              <a:t>21</a:t>
            </a:fld>
            <a:r>
              <a:rPr lang="en-US" dirty="0"/>
              <a:t>/20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305602" y="642629"/>
            <a:ext cx="9133551" cy="742950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16322"/>
                </a:solidFill>
              </a:rPr>
              <a:t>RTDS Model Development Interface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9" y="1385579"/>
            <a:ext cx="9865248" cy="51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5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422710"/>
            <a:ext cx="695732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Synchronous Generator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4" y="1570775"/>
            <a:ext cx="4146550" cy="435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71" y="1379792"/>
            <a:ext cx="4108661" cy="26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0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1309" y="266452"/>
            <a:ext cx="695732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Transmission Line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36" y="6118106"/>
            <a:ext cx="4146550" cy="435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1112056"/>
            <a:ext cx="4609924" cy="4287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630" y="5584886"/>
            <a:ext cx="30301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Kundur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Table 6.1, 10km)</a:t>
            </a:r>
          </a:p>
          <a:p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 Impedance Load – 140 MW</a:t>
            </a:r>
          </a:p>
          <a:p>
            <a:r>
              <a:rPr lang="en-US" sz="1600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600" b="1" baseline="-250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380 </a:t>
            </a:r>
            <a:r>
              <a:rPr lang="en-US" sz="1600" b="1" dirty="0">
                <a:solidFill>
                  <a:srgbClr val="0000FF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887796"/>
              </p:ext>
            </p:extLst>
          </p:nvPr>
        </p:nvGraphicFramePr>
        <p:xfrm>
          <a:off x="5995687" y="3764454"/>
          <a:ext cx="3310360" cy="2957957"/>
        </p:xfrm>
        <a:graphic>
          <a:graphicData uri="http://schemas.openxmlformats.org/drawingml/2006/table">
            <a:tbl>
              <a:tblPr firstRow="1" firstCol="1" bandRow="1"/>
              <a:tblGrid>
                <a:gridCol w="1275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@ 10 km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Z_base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9.531E+01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1.154E-02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6.077E-03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6.088E-03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6.075E-03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1.152E-02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6.077E-03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6.088E-03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6.077E-03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1.154E-02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9.880E-02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4.775E-02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4.774E-02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4.775E-02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9.883E-02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4.775E-02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4.775E-02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4.775E-02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9.880E-02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2.50E-02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2.50E-02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1.21E-02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2.50E-02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8" y="198284"/>
            <a:ext cx="3918030" cy="33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04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66" y="54319"/>
            <a:ext cx="7296896" cy="6716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6" y="3495906"/>
            <a:ext cx="3709154" cy="311568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3310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71984" y="7106749"/>
            <a:ext cx="734900" cy="302435"/>
          </a:xfrm>
        </p:spPr>
        <p:txBody>
          <a:bodyPr/>
          <a:lstStyle/>
          <a:p>
            <a:pPr>
              <a:defRPr/>
            </a:pPr>
            <a:fld id="{3ED79B0D-0358-4AAE-A2B4-D518F7D021AB}" type="slidenum">
              <a:rPr lang="en-US" smtClean="0"/>
              <a:pPr>
                <a:defRPr/>
              </a:pPr>
              <a:t>25</a:t>
            </a:fld>
            <a:r>
              <a:rPr lang="en-US" dirty="0"/>
              <a:t>/20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" y="1450497"/>
            <a:ext cx="9860143" cy="5392266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305602" y="642629"/>
            <a:ext cx="9133551" cy="742950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16322"/>
                </a:solidFill>
              </a:rPr>
              <a:t>RTDS Control and Simulation Interface</a:t>
            </a:r>
          </a:p>
        </p:txBody>
      </p:sp>
    </p:spTree>
    <p:extLst>
      <p:ext uri="{BB962C8B-B14F-4D97-AF65-F5344CB8AC3E}">
        <p14:creationId xmlns:p14="http://schemas.microsoft.com/office/powerpoint/2010/main" val="530696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422710"/>
            <a:ext cx="695732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Exciter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9" y="1000215"/>
            <a:ext cx="7932611" cy="2795610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46153"/>
              </p:ext>
            </p:extLst>
          </p:nvPr>
        </p:nvGraphicFramePr>
        <p:xfrm>
          <a:off x="1586932" y="4706898"/>
          <a:ext cx="5521325" cy="202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2" name="Equation" r:id="rId4" imgW="3682800" imgH="1346040" progId="Equation.DSMT4">
                  <p:embed/>
                </p:oleObj>
              </mc:Choice>
              <mc:Fallback>
                <p:oleObj name="Equation" r:id="rId4" imgW="3682800" imgH="1346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6932" y="4706898"/>
                        <a:ext cx="5521325" cy="202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71772" y="4855105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Main Exciter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8257" y="6147313"/>
            <a:ext cx="161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Pilot Exciter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0565" y="4009667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b="1" dirty="0">
                <a:latin typeface="Times New Roman" panose="02020603050405020304" pitchFamily="18" charset="0"/>
              </a:rPr>
              <a:t>Excitation System</a:t>
            </a: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825286"/>
              </p:ext>
            </p:extLst>
          </p:nvPr>
        </p:nvGraphicFramePr>
        <p:xfrm>
          <a:off x="4124068" y="4011315"/>
          <a:ext cx="137318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3" name="Equation" r:id="rId6" imgW="1663560" imgH="482400" progId="Equation.DSMT4">
                  <p:embed/>
                </p:oleObj>
              </mc:Choice>
              <mc:Fallback>
                <p:oleObj name="Equation" r:id="rId6" imgW="1663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068" y="4011315"/>
                        <a:ext cx="1373188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18767" y="3998382"/>
            <a:ext cx="2958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dirty="0">
                <a:latin typeface="Times New Roman" panose="02020603050405020304" pitchFamily="18" charset="0"/>
              </a:rPr>
              <a:t>(Terminal Voltage Control)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1772" y="5457772"/>
            <a:ext cx="281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Stabilizing Transformer</a:t>
            </a:r>
          </a:p>
        </p:txBody>
      </p:sp>
    </p:spTree>
    <p:extLst>
      <p:ext uri="{BB962C8B-B14F-4D97-AF65-F5344CB8AC3E}">
        <p14:creationId xmlns:p14="http://schemas.microsoft.com/office/powerpoint/2010/main" val="45048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7233" y="301983"/>
            <a:ext cx="8004307" cy="560584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Excitation System Dynamic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2567" r="6601" b="3797"/>
          <a:stretch/>
        </p:blipFill>
        <p:spPr>
          <a:xfrm>
            <a:off x="557233" y="927342"/>
            <a:ext cx="9078017" cy="59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38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579475"/>
            <a:ext cx="695732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Governor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14" y="1536718"/>
            <a:ext cx="7544188" cy="2432175"/>
          </a:xfrm>
          <a:prstGeom prst="rect">
            <a:avLst/>
          </a:prstGeom>
        </p:spPr>
      </p:pic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44938"/>
              </p:ext>
            </p:extLst>
          </p:nvPr>
        </p:nvGraphicFramePr>
        <p:xfrm>
          <a:off x="3971040" y="4117770"/>
          <a:ext cx="83978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6" name="Equation" r:id="rId4" imgW="1066680" imgH="431640" progId="Equation.DSMT4">
                  <p:embed/>
                </p:oleObj>
              </mc:Choice>
              <mc:Fallback>
                <p:oleObj name="Equation" r:id="rId4" imgW="106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040" y="4117770"/>
                        <a:ext cx="839787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148369"/>
              </p:ext>
            </p:extLst>
          </p:nvPr>
        </p:nvGraphicFramePr>
        <p:xfrm>
          <a:off x="755139" y="4676222"/>
          <a:ext cx="3884425" cy="12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7" name="Equation" r:id="rId6" imgW="5765760" imgH="1879560" progId="Equation.DSMT4">
                  <p:embed/>
                </p:oleObj>
              </mc:Choice>
              <mc:Fallback>
                <p:oleObj name="Equation" r:id="rId6" imgW="5765760" imgH="1879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39" y="4676222"/>
                        <a:ext cx="3884425" cy="1266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2625" y="4061237"/>
            <a:ext cx="305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b="1" dirty="0">
                <a:latin typeface="Times New Roman" panose="02020603050405020304" pitchFamily="18" charset="0"/>
              </a:rPr>
              <a:t>Mechanical Power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7685" y="4716200"/>
            <a:ext cx="3210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Single Stage Turbine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0317" y="5123310"/>
            <a:ext cx="3587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Governor Model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SV</a:t>
            </a:r>
            <a:r>
              <a:rPr lang="en-US" sz="1600" b="1" dirty="0">
                <a:solidFill>
                  <a:srgbClr val="0070C0"/>
                </a:solidFill>
              </a:rPr>
              <a:t> = Steam Valve </a:t>
            </a:r>
            <a:r>
              <a:rPr lang="en-US" sz="1600" b="1" dirty="0" err="1">
                <a:solidFill>
                  <a:srgbClr val="0070C0"/>
                </a:solidFill>
              </a:rPr>
              <a:t>Psn</a:t>
            </a:r>
            <a:r>
              <a:rPr lang="en-US" sz="1600" b="1" dirty="0">
                <a:solidFill>
                  <a:srgbClr val="0070C0"/>
                </a:solidFill>
              </a:rPr>
              <a:t> (</a:t>
            </a:r>
            <a:r>
              <a:rPr lang="en-US" sz="1600" b="1" dirty="0">
                <a:solidFill>
                  <a:srgbClr val="0070C0"/>
                </a:solidFill>
                <a:sym typeface="Symbol Tiger" panose="05050102010706020507" pitchFamily="18" charset="2"/>
              </a:rPr>
              <a:t></a:t>
            </a:r>
            <a:r>
              <a:rPr lang="en-US" sz="1600" b="1" dirty="0">
                <a:solidFill>
                  <a:srgbClr val="0070C0"/>
                </a:solidFill>
              </a:rPr>
              <a:t> Pressure)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C</a:t>
            </a:r>
            <a:r>
              <a:rPr lang="en-US" sz="1600" b="1" dirty="0">
                <a:solidFill>
                  <a:srgbClr val="0070C0"/>
                </a:solidFill>
              </a:rPr>
              <a:t> = Power change setting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P</a:t>
            </a:r>
            <a:r>
              <a:rPr lang="en-US" sz="1600" b="1" baseline="-25000" dirty="0">
                <a:solidFill>
                  <a:srgbClr val="0070C0"/>
                </a:solidFill>
              </a:rPr>
              <a:t>C</a:t>
            </a:r>
            <a:r>
              <a:rPr lang="en-US" sz="1600" b="1" dirty="0">
                <a:solidFill>
                  <a:srgbClr val="0070C0"/>
                </a:solidFill>
              </a:rPr>
              <a:t> = 0 when Open </a:t>
            </a:r>
            <a:r>
              <a:rPr lang="en-US" sz="1600" b="1" dirty="0" err="1">
                <a:solidFill>
                  <a:srgbClr val="0070C0"/>
                </a:solidFill>
              </a:rPr>
              <a:t>Ckt</a:t>
            </a:r>
            <a:endParaRPr lang="en-US" sz="1600" b="1" dirty="0">
              <a:solidFill>
                <a:srgbClr val="0070C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R</a:t>
            </a:r>
            <a:r>
              <a:rPr lang="en-US" sz="1600" b="1" baseline="-25000" dirty="0">
                <a:solidFill>
                  <a:srgbClr val="0070C0"/>
                </a:solidFill>
              </a:rPr>
              <a:t>D</a:t>
            </a:r>
            <a:r>
              <a:rPr lang="en-US" sz="1600" b="1" dirty="0">
                <a:solidFill>
                  <a:srgbClr val="0070C0"/>
                </a:solidFill>
              </a:rPr>
              <a:t> = Speed Droop Regulation </a:t>
            </a:r>
            <a:r>
              <a:rPr lang="en-US" sz="1600" b="1" dirty="0" err="1">
                <a:solidFill>
                  <a:srgbClr val="0070C0"/>
                </a:solidFill>
              </a:rPr>
              <a:t>Qty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19295" y="5268270"/>
            <a:ext cx="421886" cy="309895"/>
          </a:xfrm>
          <a:prstGeom prst="rect">
            <a:avLst/>
          </a:prstGeom>
          <a:solidFill>
            <a:srgbClr val="FFFFCC">
              <a:alpha val="2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0933" y="5482643"/>
            <a:ext cx="343380" cy="322870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69750" y="4058304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</a:pPr>
            <a:r>
              <a:rPr lang="en-US" dirty="0">
                <a:latin typeface="Times New Roman" panose="02020603050405020304" pitchFamily="18" charset="0"/>
              </a:rPr>
              <a:t>(Shaft Speed Control)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14" y="1502338"/>
            <a:ext cx="7544188" cy="2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43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4397" y="272398"/>
            <a:ext cx="6664022" cy="591898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Mechanical Dynamic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3797" r="7721" b="4207"/>
          <a:stretch/>
        </p:blipFill>
        <p:spPr>
          <a:xfrm>
            <a:off x="394397" y="917625"/>
            <a:ext cx="9112858" cy="59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41783" y="457130"/>
            <a:ext cx="5609791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Dynamic Phenomena Time Scales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46" y="71725"/>
            <a:ext cx="1748227" cy="1748227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910121"/>
              </p:ext>
            </p:extLst>
          </p:nvPr>
        </p:nvGraphicFramePr>
        <p:xfrm>
          <a:off x="1365270" y="1392294"/>
          <a:ext cx="6731220" cy="513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2" name="CorelDRAW" r:id="rId4" imgW="11481975" imgH="8765749" progId="CorelDraw.Graphic.18">
                  <p:embed/>
                </p:oleObj>
              </mc:Choice>
              <mc:Fallback>
                <p:oleObj name="CorelDRAW" r:id="rId4" imgW="11481975" imgH="876574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5270" y="1392294"/>
                        <a:ext cx="6731220" cy="5138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1405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6506" y="272398"/>
            <a:ext cx="6664022" cy="591898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Current Dynamic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757" r="7746" b="4287"/>
          <a:stretch/>
        </p:blipFill>
        <p:spPr>
          <a:xfrm>
            <a:off x="727656" y="940157"/>
            <a:ext cx="8764074" cy="59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7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4218" y="303713"/>
            <a:ext cx="7553607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Voltage Dynamic Response – </a:t>
            </a:r>
            <a:r>
              <a:rPr lang="en-US" dirty="0" err="1">
                <a:solidFill>
                  <a:srgbClr val="F16322"/>
                </a:solidFill>
              </a:rPr>
              <a:t>dqo</a:t>
            </a:r>
            <a:r>
              <a:rPr lang="en-US" dirty="0">
                <a:solidFill>
                  <a:srgbClr val="F16322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566" r="7223" b="3695"/>
          <a:stretch/>
        </p:blipFill>
        <p:spPr>
          <a:xfrm>
            <a:off x="531493" y="876822"/>
            <a:ext cx="8975761" cy="59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4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0" y="3060842"/>
            <a:ext cx="2935224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15" y="1023512"/>
            <a:ext cx="1923498" cy="14882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246" y="358491"/>
            <a:ext cx="9074887" cy="630555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Synchrophasor Computation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96712" y="2257132"/>
            <a:ext cx="0" cy="16074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98318" y="1888159"/>
            <a:ext cx="0" cy="60032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650179"/>
              </p:ext>
            </p:extLst>
          </p:nvPr>
        </p:nvGraphicFramePr>
        <p:xfrm>
          <a:off x="4287524" y="4135772"/>
          <a:ext cx="3926202" cy="184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Equation" r:id="rId5" imgW="3898800" imgH="1828800" progId="Equation.DSMT4">
                  <p:embed/>
                </p:oleObj>
              </mc:Choice>
              <mc:Fallback>
                <p:oleObj name="Equation" r:id="rId5" imgW="3898800" imgH="182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7524" y="4135772"/>
                        <a:ext cx="3926202" cy="1842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4" y="1187119"/>
            <a:ext cx="2598580" cy="247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0123" y="166023"/>
            <a:ext cx="1322947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9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246" y="140467"/>
            <a:ext cx="9074887" cy="630555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Synchrophasors Off Fundamental Frequency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3598" y="3116759"/>
            <a:ext cx="2724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Phadke</a:t>
            </a:r>
            <a:r>
              <a:rPr lang="en-US" sz="1100" dirty="0"/>
              <a:t>, </a:t>
            </a:r>
            <a:r>
              <a:rPr lang="en-US" sz="1100" dirty="0" err="1"/>
              <a:t>Arun</a:t>
            </a:r>
            <a:r>
              <a:rPr lang="en-US" sz="1100" dirty="0"/>
              <a:t> G., and John Samuel Thorp. Synchronized phasor measurements and their applications. Springer Science &amp; Business Media, 2008.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43" y="863981"/>
            <a:ext cx="1322947" cy="2091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74" y="1004721"/>
            <a:ext cx="5336454" cy="31336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8246" y="4195920"/>
            <a:ext cx="9658068" cy="2288216"/>
            <a:chOff x="348246" y="4195920"/>
            <a:chExt cx="9658068" cy="22882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9472" y="4195920"/>
              <a:ext cx="6036842" cy="2288216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3186440" y="5174742"/>
              <a:ext cx="908612" cy="4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8246" y="4878059"/>
              <a:ext cx="30336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Measurement error due to </a:t>
              </a:r>
            </a:p>
            <a:p>
              <a:r>
                <a:rPr lang="en-US" dirty="0"/>
                <a:t>off-nominal frequency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9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17" y="1562581"/>
            <a:ext cx="3556490" cy="134805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246" y="416241"/>
            <a:ext cx="9074887" cy="630555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Synchrophasor Measurement During a Disturbance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9" y="1165052"/>
            <a:ext cx="6726728" cy="4769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4504" y="6398461"/>
            <a:ext cx="519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Phadke</a:t>
            </a:r>
            <a:r>
              <a:rPr lang="en-US" sz="1200" dirty="0"/>
              <a:t>, </a:t>
            </a:r>
            <a:r>
              <a:rPr lang="en-US" sz="1200" dirty="0" err="1"/>
              <a:t>Arun</a:t>
            </a:r>
            <a:r>
              <a:rPr lang="en-US" sz="1200" dirty="0"/>
              <a:t> G., and John Samuel Thorp. Synchronized phasor measurements and their applications. Springer Science &amp; Business Media, 2008.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526" y="4189096"/>
            <a:ext cx="1322947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2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2974" y="233204"/>
            <a:ext cx="8138129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Voltage Dynamic Response – </a:t>
            </a:r>
            <a:r>
              <a:rPr lang="en-US" i="1" dirty="0" err="1">
                <a:solidFill>
                  <a:srgbClr val="F16322"/>
                </a:solidFill>
              </a:rPr>
              <a:t>abc</a:t>
            </a:r>
            <a:r>
              <a:rPr lang="en-US" dirty="0">
                <a:solidFill>
                  <a:srgbClr val="F16322"/>
                </a:solidFill>
              </a:rPr>
              <a:t> frame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7" y="958241"/>
            <a:ext cx="8309114" cy="5939393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40372"/>
              </p:ext>
            </p:extLst>
          </p:nvPr>
        </p:nvGraphicFramePr>
        <p:xfrm>
          <a:off x="8498612" y="958241"/>
          <a:ext cx="1455603" cy="1067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Equation" r:id="rId4" imgW="2286000" imgH="1676160" progId="Equation.DSMT4">
                  <p:embed/>
                </p:oleObj>
              </mc:Choice>
              <mc:Fallback>
                <p:oleObj name="Equation" r:id="rId4" imgW="2286000" imgH="1676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8612" y="958241"/>
                        <a:ext cx="1455603" cy="1067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304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4218" y="303713"/>
            <a:ext cx="6152109" cy="596832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RTDS Synchrophasor Measurements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4952" r="8422" b="29866"/>
          <a:stretch/>
        </p:blipFill>
        <p:spPr>
          <a:xfrm>
            <a:off x="77818" y="1103746"/>
            <a:ext cx="5860656" cy="569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70707" r="32220" b="7487"/>
          <a:stretch/>
        </p:blipFill>
        <p:spPr>
          <a:xfrm>
            <a:off x="5896946" y="4959927"/>
            <a:ext cx="4142210" cy="1842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291" y="5260109"/>
            <a:ext cx="198582" cy="120996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1034473" y="5357092"/>
            <a:ext cx="6294582" cy="4618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85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8" y="318538"/>
            <a:ext cx="8138129" cy="742950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Terminal Voltage Dynamic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1" y="1006997"/>
            <a:ext cx="8209908" cy="5863182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32075"/>
              </p:ext>
            </p:extLst>
          </p:nvPr>
        </p:nvGraphicFramePr>
        <p:xfrm>
          <a:off x="8375731" y="248890"/>
          <a:ext cx="1455603" cy="1067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4" imgW="2286000" imgH="1676160" progId="Equation.DSMT4">
                  <p:embed/>
                </p:oleObj>
              </mc:Choice>
              <mc:Fallback>
                <p:oleObj name="Equation" r:id="rId4" imgW="2286000" imgH="1676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5731" y="248890"/>
                        <a:ext cx="1455603" cy="1067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3912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7252" r="8392" b="8379"/>
          <a:stretch/>
        </p:blipFill>
        <p:spPr>
          <a:xfrm>
            <a:off x="392546" y="637899"/>
            <a:ext cx="4886895" cy="6316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62" y="494146"/>
            <a:ext cx="3783291" cy="176899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737156"/>
              </p:ext>
            </p:extLst>
          </p:nvPr>
        </p:nvGraphicFramePr>
        <p:xfrm>
          <a:off x="5663815" y="2912431"/>
          <a:ext cx="3974522" cy="610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0" name="Equation" r:id="rId5" imgW="5626080" imgH="863280" progId="Equation.DSMT4">
                  <p:embed/>
                </p:oleObj>
              </mc:Choice>
              <mc:Fallback>
                <p:oleObj name="Equation" r:id="rId5" imgW="562608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3815" y="2912431"/>
                        <a:ext cx="3974522" cy="610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641434"/>
              </p:ext>
            </p:extLst>
          </p:nvPr>
        </p:nvGraphicFramePr>
        <p:xfrm>
          <a:off x="5663815" y="4089400"/>
          <a:ext cx="4026588" cy="82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1" name="Equation" r:id="rId7" imgW="7607160" imgH="1549080" progId="Equation.DSMT4">
                  <p:embed/>
                </p:oleObj>
              </mc:Choice>
              <mc:Fallback>
                <p:oleObj name="Equation" r:id="rId7" imgW="760716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3815" y="4089400"/>
                        <a:ext cx="4026588" cy="820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110973"/>
              </p:ext>
            </p:extLst>
          </p:nvPr>
        </p:nvGraphicFramePr>
        <p:xfrm>
          <a:off x="5593858" y="5476391"/>
          <a:ext cx="4166501" cy="80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2" name="Equation" r:id="rId9" imgW="8318160" imgH="1600200" progId="Equation.DSMT4">
                  <p:embed/>
                </p:oleObj>
              </mc:Choice>
              <mc:Fallback>
                <p:oleObj name="Equation" r:id="rId9" imgW="831816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93858" y="5476391"/>
                        <a:ext cx="4166501" cy="801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1"/>
          <p:cNvSpPr txBox="1">
            <a:spLocks/>
          </p:cNvSpPr>
          <p:nvPr/>
        </p:nvSpPr>
        <p:spPr>
          <a:xfrm>
            <a:off x="484218" y="72804"/>
            <a:ext cx="8486527" cy="421342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16322"/>
                </a:solidFill>
              </a:rPr>
              <a:t>Breaker Opening – unbalanced 3 Phase – </a:t>
            </a:r>
            <a:r>
              <a:rPr lang="en-US" sz="2800" b="1" i="1" dirty="0" err="1">
                <a:solidFill>
                  <a:srgbClr val="F16322"/>
                </a:solidFill>
              </a:rPr>
              <a:t>abc</a:t>
            </a:r>
            <a:r>
              <a:rPr lang="en-US" sz="2800" b="1" dirty="0">
                <a:solidFill>
                  <a:srgbClr val="F16322"/>
                </a:solidFill>
              </a:rPr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11792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467172"/>
              </p:ext>
            </p:extLst>
          </p:nvPr>
        </p:nvGraphicFramePr>
        <p:xfrm>
          <a:off x="200412" y="1241660"/>
          <a:ext cx="3690178" cy="1099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9" name="Equation" r:id="rId3" imgW="5371920" imgH="1600200" progId="Equation.DSMT4">
                  <p:embed/>
                </p:oleObj>
              </mc:Choice>
              <mc:Fallback>
                <p:oleObj name="Equation" r:id="rId3" imgW="537192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412" y="1241660"/>
                        <a:ext cx="3690178" cy="1099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085210"/>
              </p:ext>
            </p:extLst>
          </p:nvPr>
        </p:nvGraphicFramePr>
        <p:xfrm>
          <a:off x="3931720" y="1384990"/>
          <a:ext cx="2565331" cy="10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0" name="Equation" r:id="rId5" imgW="4089240" imgH="1600200" progId="Equation.DSMT4">
                  <p:embed/>
                </p:oleObj>
              </mc:Choice>
              <mc:Fallback>
                <p:oleObj name="Equation" r:id="rId5" imgW="408924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1720" y="1384990"/>
                        <a:ext cx="2565331" cy="100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197686"/>
              </p:ext>
            </p:extLst>
          </p:nvPr>
        </p:nvGraphicFramePr>
        <p:xfrm>
          <a:off x="6579312" y="1426436"/>
          <a:ext cx="3479087" cy="92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1" name="Equation" r:id="rId7" imgW="6045120" imgH="1600200" progId="Equation.DSMT4">
                  <p:embed/>
                </p:oleObj>
              </mc:Choice>
              <mc:Fallback>
                <p:oleObj name="Equation" r:id="rId7" imgW="604512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79312" y="1426436"/>
                        <a:ext cx="3479087" cy="920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00412" y="1106905"/>
            <a:ext cx="9857988" cy="3176337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694318"/>
              </p:ext>
            </p:extLst>
          </p:nvPr>
        </p:nvGraphicFramePr>
        <p:xfrm>
          <a:off x="1116529" y="2748489"/>
          <a:ext cx="8566485" cy="1253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2" name="Equation" r:id="rId9" imgW="12153600" imgH="1777680" progId="Equation.DSMT4">
                  <p:embed/>
                </p:oleObj>
              </mc:Choice>
              <mc:Fallback>
                <p:oleObj name="Equation" r:id="rId9" imgW="12153600" imgH="1777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6529" y="2748489"/>
                        <a:ext cx="8566485" cy="1253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427396"/>
              </p:ext>
            </p:extLst>
          </p:nvPr>
        </p:nvGraphicFramePr>
        <p:xfrm>
          <a:off x="3272589" y="2833057"/>
          <a:ext cx="5139890" cy="113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3" name="Equation" r:id="rId11" imgW="7022880" imgH="1549080" progId="Equation.DSMT4">
                  <p:embed/>
                </p:oleObj>
              </mc:Choice>
              <mc:Fallback>
                <p:oleObj name="Equation" r:id="rId11" imgW="702288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72589" y="2833057"/>
                        <a:ext cx="5139890" cy="1133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799002"/>
              </p:ext>
            </p:extLst>
          </p:nvPr>
        </p:nvGraphicFramePr>
        <p:xfrm>
          <a:off x="5265018" y="2646050"/>
          <a:ext cx="3076804" cy="1538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4" name="Equation" r:id="rId13" imgW="5130720" imgH="2565360" progId="Equation.DSMT4">
                  <p:embed/>
                </p:oleObj>
              </mc:Choice>
              <mc:Fallback>
                <p:oleObj name="Equation" r:id="rId13" imgW="5130720" imgH="2565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65018" y="2646050"/>
                        <a:ext cx="3076804" cy="1538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1"/>
          <p:cNvSpPr txBox="1">
            <a:spLocks/>
          </p:cNvSpPr>
          <p:nvPr/>
        </p:nvSpPr>
        <p:spPr>
          <a:xfrm>
            <a:off x="484218" y="277936"/>
            <a:ext cx="8486527" cy="421342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16322"/>
                </a:solidFill>
              </a:rPr>
              <a:t>Breaker Opening – unbalanced 3 Phase – </a:t>
            </a:r>
            <a:r>
              <a:rPr lang="en-US" sz="2800" b="1" i="1" dirty="0" err="1">
                <a:solidFill>
                  <a:srgbClr val="F16322"/>
                </a:solidFill>
              </a:rPr>
              <a:t>dqo</a:t>
            </a:r>
            <a:r>
              <a:rPr lang="en-US" sz="2800" b="1" dirty="0">
                <a:solidFill>
                  <a:srgbClr val="F16322"/>
                </a:solidFill>
              </a:rPr>
              <a:t> frame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121022"/>
              </p:ext>
            </p:extLst>
          </p:nvPr>
        </p:nvGraphicFramePr>
        <p:xfrm>
          <a:off x="2165350" y="4651375"/>
          <a:ext cx="5727700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5" name="Equation" r:id="rId15" imgW="9219960" imgH="3073320" progId="Equation.DSMT4">
                  <p:embed/>
                </p:oleObj>
              </mc:Choice>
              <mc:Fallback>
                <p:oleObj name="Equation" r:id="rId15" imgW="9219960" imgH="3073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350" y="4651375"/>
                        <a:ext cx="5727700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73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4243" y="307206"/>
            <a:ext cx="4673600" cy="742950"/>
          </a:xfrm>
        </p:spPr>
        <p:txBody>
          <a:bodyPr/>
          <a:lstStyle/>
          <a:p>
            <a:r>
              <a:rPr lang="en-US" sz="3600" dirty="0">
                <a:solidFill>
                  <a:srgbClr val="F16322"/>
                </a:solidFill>
              </a:rPr>
              <a:t>Synchronous Machine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97456" y="3765967"/>
          <a:ext cx="203358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" name="Equation" r:id="rId3" imgW="2133360" imgH="3200400" progId="Equation.DSMT4">
                  <p:embed/>
                </p:oleObj>
              </mc:Choice>
              <mc:Fallback>
                <p:oleObj name="Equation" r:id="rId3" imgW="2133360" imgH="3200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456" y="3765967"/>
                        <a:ext cx="2033587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550104"/>
              </p:ext>
            </p:extLst>
          </p:nvPr>
        </p:nvGraphicFramePr>
        <p:xfrm>
          <a:off x="7224713" y="3511550"/>
          <a:ext cx="2370137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" name="Equation" r:id="rId5" imgW="2705040" imgH="3860640" progId="Equation.DSMT4">
                  <p:embed/>
                </p:oleObj>
              </mc:Choice>
              <mc:Fallback>
                <p:oleObj name="Equation" r:id="rId5" imgW="2705040" imgH="3860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713" y="3511550"/>
                        <a:ext cx="2370137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66549" y="3077843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</a:rPr>
              <a:t>Stator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08345" y="289579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</a:rPr>
              <a:t>Rotor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596693"/>
              </p:ext>
            </p:extLst>
          </p:nvPr>
        </p:nvGraphicFramePr>
        <p:xfrm>
          <a:off x="3408595" y="5418030"/>
          <a:ext cx="2829366" cy="127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" name="Equation" r:id="rId7" imgW="3708360" imgH="1676160" progId="Equation.DSMT4">
                  <p:embed/>
                </p:oleObj>
              </mc:Choice>
              <mc:Fallback>
                <p:oleObj name="Equation" r:id="rId7" imgW="3708360" imgH="1676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595" y="5418030"/>
                        <a:ext cx="2829366" cy="12790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21" y="1214138"/>
            <a:ext cx="4062219" cy="359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9049" y="307206"/>
            <a:ext cx="1612058" cy="16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246" y="416241"/>
            <a:ext cx="9074887" cy="630555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Conclusions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2049" y="1059712"/>
            <a:ext cx="8840709" cy="761919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90033"/>
                </a:solidFill>
              </a:rPr>
              <a:t>“How does Synchrophasor data relate to the output of the dynamic model in simulation?”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expected,  Synchrophasor do discard most high frequency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But dynamic phenomena is retained – in the transient stability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Reduced order model (2 damper winding) has similar impact on data measurements…. The integral manifold is a filter.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39" y="4535246"/>
            <a:ext cx="771650" cy="2122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075" y="4873081"/>
            <a:ext cx="3246867" cy="1455679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7" idx="3"/>
            <a:endCxn id="8" idx="1"/>
          </p:cNvCxnSpPr>
          <p:nvPr/>
        </p:nvCxnSpPr>
        <p:spPr>
          <a:xfrm>
            <a:off x="1667789" y="5596265"/>
            <a:ext cx="402286" cy="4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856381"/>
              </p:ext>
            </p:extLst>
          </p:nvPr>
        </p:nvGraphicFramePr>
        <p:xfrm>
          <a:off x="6121668" y="4049829"/>
          <a:ext cx="3647460" cy="2784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2" name="CorelDRAW" r:id="rId5" imgW="11481975" imgH="8765749" progId="CorelDraw.Graphic.18">
                  <p:embed/>
                </p:oleObj>
              </mc:Choice>
              <mc:Fallback>
                <p:oleObj name="CorelDRAW" r:id="rId5" imgW="11481975" imgH="876574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1668" y="4049829"/>
                        <a:ext cx="3647460" cy="2784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4696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8639" y="1857675"/>
            <a:ext cx="9051925" cy="413273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840" b="1" dirty="0">
                <a:solidFill>
                  <a:srgbClr val="F5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QUESTIONS?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4840" b="1" dirty="0">
              <a:solidFill>
                <a:srgbClr val="F56F00"/>
              </a:solidFill>
              <a:ea typeface="+mj-ea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640" b="1" dirty="0">
                <a:solidFill>
                  <a:srgbClr val="F5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Karl Reinhard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640" b="1" dirty="0">
                <a:solidFill>
                  <a:srgbClr val="F5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hlinkClick r:id="rId2"/>
              </a:rPr>
              <a:t>reinhrd2@illinois.edu</a:t>
            </a:r>
            <a:endParaRPr lang="en-US" sz="2640" b="1" dirty="0">
              <a:solidFill>
                <a:srgbClr val="F5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640" b="1" dirty="0">
                <a:solidFill>
                  <a:srgbClr val="F5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reinhardke@gmail.com</a:t>
            </a:r>
          </a:p>
        </p:txBody>
      </p:sp>
    </p:spTree>
    <p:extLst>
      <p:ext uri="{BB962C8B-B14F-4D97-AF65-F5344CB8AC3E}">
        <p14:creationId xmlns:p14="http://schemas.microsoft.com/office/powerpoint/2010/main" val="3780242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69" y="3747357"/>
            <a:ext cx="3131820" cy="2423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8246" y="416241"/>
            <a:ext cx="9074887" cy="630555"/>
          </a:xfrm>
        </p:spPr>
        <p:txBody>
          <a:bodyPr/>
          <a:lstStyle/>
          <a:p>
            <a:r>
              <a:rPr lang="en-US" dirty="0">
                <a:solidFill>
                  <a:srgbClr val="F16322"/>
                </a:solidFill>
              </a:rPr>
              <a:t>Synchrophasor Concept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255333"/>
              </p:ext>
            </p:extLst>
          </p:nvPr>
        </p:nvGraphicFramePr>
        <p:xfrm>
          <a:off x="1492766" y="6364297"/>
          <a:ext cx="2496953" cy="35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" name="Equation" r:id="rId4" imgW="3047760" imgH="431640" progId="Equation.DSMT4">
                  <p:embed/>
                </p:oleObj>
              </mc:Choice>
              <mc:Fallback>
                <p:oleObj name="Equation" r:id="rId4" imgW="3047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2766" y="6364297"/>
                        <a:ext cx="2496953" cy="3537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02608"/>
              </p:ext>
            </p:extLst>
          </p:nvPr>
        </p:nvGraphicFramePr>
        <p:xfrm>
          <a:off x="5920001" y="3801053"/>
          <a:ext cx="2849769" cy="717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" name="Equation" r:id="rId6" imgW="3733560" imgH="939600" progId="Equation.DSMT4">
                  <p:embed/>
                </p:oleObj>
              </mc:Choice>
              <mc:Fallback>
                <p:oleObj name="Equation" r:id="rId6" imgW="37335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20001" y="3801053"/>
                        <a:ext cx="2849769" cy="717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35" y="1087797"/>
            <a:ext cx="3154616" cy="257593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876926" y="3331098"/>
            <a:ext cx="0" cy="16074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21" y="1096619"/>
            <a:ext cx="2579330" cy="24565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4795" y="4754287"/>
            <a:ext cx="1319389" cy="2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0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4243" y="307206"/>
            <a:ext cx="4673600" cy="742950"/>
          </a:xfrm>
        </p:spPr>
        <p:txBody>
          <a:bodyPr/>
          <a:lstStyle/>
          <a:p>
            <a:r>
              <a:rPr lang="en-US" sz="3600" dirty="0">
                <a:solidFill>
                  <a:srgbClr val="F16322"/>
                </a:solidFill>
              </a:rPr>
              <a:t>Synchronous Machine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352434"/>
              </p:ext>
            </p:extLst>
          </p:nvPr>
        </p:nvGraphicFramePr>
        <p:xfrm>
          <a:off x="7170976" y="3352990"/>
          <a:ext cx="2370137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3" imgW="2705040" imgH="3860640" progId="Equation.DSMT4">
                  <p:embed/>
                </p:oleObj>
              </mc:Choice>
              <mc:Fallback>
                <p:oleObj name="Equation" r:id="rId3" imgW="2705040" imgH="3860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976" y="3352990"/>
                        <a:ext cx="2370137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66549" y="3664984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Stator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08345" y="289579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Rotor</a:t>
            </a: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776026"/>
              </p:ext>
            </p:extLst>
          </p:nvPr>
        </p:nvGraphicFramePr>
        <p:xfrm>
          <a:off x="296052" y="4335541"/>
          <a:ext cx="2613025" cy="319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Equation" r:id="rId5" imgW="3098520" imgH="3784320" progId="Equation.DSMT4">
                  <p:embed/>
                </p:oleObj>
              </mc:Choice>
              <mc:Fallback>
                <p:oleObj name="Equation" r:id="rId5" imgW="3098520" imgH="3784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52" y="4335541"/>
                        <a:ext cx="2613025" cy="319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15" y="1050156"/>
            <a:ext cx="4241408" cy="3752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791" y="307206"/>
            <a:ext cx="1677852" cy="16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le 1"/>
          <p:cNvSpPr>
            <a:spLocks noGrp="1"/>
          </p:cNvSpPr>
          <p:nvPr>
            <p:ph type="title"/>
          </p:nvPr>
        </p:nvSpPr>
        <p:spPr>
          <a:xfrm>
            <a:off x="502920" y="631255"/>
            <a:ext cx="8801100" cy="517882"/>
          </a:xfrm>
        </p:spPr>
        <p:txBody>
          <a:bodyPr/>
          <a:lstStyle/>
          <a:p>
            <a:pPr eaLnBrk="1" hangingPunct="1"/>
            <a:r>
              <a:rPr lang="en-US" sz="2800" dirty="0"/>
              <a:t>Power Engineering:  Load “sign” Convention</a:t>
            </a:r>
            <a:br>
              <a:rPr lang="en-US" sz="2800" dirty="0"/>
            </a:br>
            <a:r>
              <a:rPr lang="en-US" sz="2000" b="0" dirty="0">
                <a:solidFill>
                  <a:srgbClr val="0000FF"/>
                </a:solidFill>
              </a:rPr>
              <a:t>(aka “Passive sign convention”)</a:t>
            </a:r>
            <a:endParaRPr lang="en-US" sz="2800" b="0" dirty="0">
              <a:solidFill>
                <a:srgbClr val="0000FF"/>
              </a:solidFill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957747"/>
              </p:ext>
            </p:extLst>
          </p:nvPr>
        </p:nvGraphicFramePr>
        <p:xfrm>
          <a:off x="697429" y="2869055"/>
          <a:ext cx="2052595" cy="341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6" name="Equation" r:id="rId4" imgW="2361960" imgH="393480" progId="Equation.DSMT4">
                  <p:embed/>
                </p:oleObj>
              </mc:Choice>
              <mc:Fallback>
                <p:oleObj name="Equation" r:id="rId4" imgW="2361960" imgH="393480" progId="Equation.DSMT4">
                  <p:embed/>
                  <p:pic>
                    <p:nvPicPr>
                      <p:cNvPr id="81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429" y="2869055"/>
                        <a:ext cx="2052595" cy="341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625098"/>
              </p:ext>
            </p:extLst>
          </p:nvPr>
        </p:nvGraphicFramePr>
        <p:xfrm>
          <a:off x="647116" y="1845546"/>
          <a:ext cx="2515015" cy="84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7" name="Equation" r:id="rId6" imgW="3263760" imgH="1091880" progId="Equation.DSMT4">
                  <p:embed/>
                </p:oleObj>
              </mc:Choice>
              <mc:Fallback>
                <p:oleObj name="Equation" r:id="rId6" imgW="3263760" imgH="109188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16" y="1845546"/>
                        <a:ext cx="2515015" cy="841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6119656" y="1455080"/>
            <a:ext cx="3750728" cy="2464134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lIns="100584" tIns="100584" rIns="100584" bIns="100584"/>
          <a:lstStyle/>
          <a:p>
            <a:pPr algn="ctr">
              <a:buSzPct val="125000"/>
              <a:defRPr/>
            </a:pPr>
            <a:r>
              <a:rPr lang="en-US" sz="1980" b="1" u="sng" kern="0" dirty="0">
                <a:solidFill>
                  <a:srgbClr val="C00000"/>
                </a:solidFill>
              </a:rPr>
              <a:t>LOAD SIGN CONVENTION</a:t>
            </a:r>
          </a:p>
          <a:p>
            <a:pPr marL="251460" indent="-25146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980" b="1" i="1" kern="0" dirty="0" err="1">
                <a:solidFill>
                  <a:srgbClr val="0000FF"/>
                </a:solidFill>
              </a:rPr>
              <a:t>i</a:t>
            </a:r>
            <a:r>
              <a:rPr lang="en-US" sz="1980" b="1" i="1" kern="0" dirty="0">
                <a:solidFill>
                  <a:srgbClr val="0000FF"/>
                </a:solidFill>
              </a:rPr>
              <a:t> (t) </a:t>
            </a:r>
            <a:r>
              <a:rPr lang="en-US" sz="1980" b="1" kern="0" dirty="0">
                <a:solidFill>
                  <a:srgbClr val="0000FF"/>
                </a:solidFill>
              </a:rPr>
              <a:t>into load is ‘</a:t>
            </a:r>
            <a:r>
              <a:rPr lang="en-US" sz="2200" b="1" kern="0" dirty="0">
                <a:solidFill>
                  <a:srgbClr val="0000FF"/>
                </a:solidFill>
              </a:rPr>
              <a:t>+’</a:t>
            </a:r>
            <a:endParaRPr lang="en-US" sz="1760" b="1" kern="0" dirty="0">
              <a:solidFill>
                <a:srgbClr val="0000FF"/>
              </a:solidFill>
            </a:endParaRPr>
          </a:p>
          <a:p>
            <a:pPr marL="251460" indent="-25146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980" b="1" i="1" kern="0" dirty="0">
                <a:solidFill>
                  <a:srgbClr val="0000FF"/>
                </a:solidFill>
              </a:rPr>
              <a:t>p (t) </a:t>
            </a:r>
            <a:r>
              <a:rPr lang="en-US" sz="1980" b="1" kern="0" dirty="0">
                <a:solidFill>
                  <a:srgbClr val="0000FF"/>
                </a:solidFill>
              </a:rPr>
              <a:t>into is ‘</a:t>
            </a:r>
            <a:r>
              <a:rPr lang="en-US" sz="2200" b="1" kern="0" dirty="0">
                <a:solidFill>
                  <a:srgbClr val="0000FF"/>
                </a:solidFill>
              </a:rPr>
              <a:t>+’</a:t>
            </a:r>
          </a:p>
          <a:p>
            <a:pPr marL="251460" indent="-251460">
              <a:buSzPct val="125000"/>
              <a:buFont typeface="Arial" panose="020B0604020202020204" pitchFamily="34" charset="0"/>
              <a:buChar char="•"/>
              <a:tabLst>
                <a:tab pos="380683" algn="l"/>
                <a:tab pos="438309" algn="l"/>
              </a:tabLst>
              <a:defRPr/>
            </a:pPr>
            <a:r>
              <a:rPr lang="en-US" sz="2200" b="1" i="1" kern="0" dirty="0">
                <a:solidFill>
                  <a:srgbClr val="0000FF"/>
                </a:solidFill>
              </a:rPr>
              <a:t>v (t)</a:t>
            </a:r>
            <a:r>
              <a:rPr lang="en-US" sz="2200" b="1" kern="0" dirty="0">
                <a:solidFill>
                  <a:srgbClr val="0000FF"/>
                </a:solidFill>
              </a:rPr>
              <a:t> is ‘+’ across load 		</a:t>
            </a:r>
            <a:r>
              <a:rPr lang="en-US" sz="1760" b="1" kern="0" dirty="0">
                <a:solidFill>
                  <a:srgbClr val="0000FF"/>
                </a:solidFill>
              </a:rPr>
              <a:t>(from entry to exit terminals)</a:t>
            </a:r>
          </a:p>
          <a:p>
            <a:pPr defTabSz="689769">
              <a:buSzPct val="125000"/>
              <a:tabLst>
                <a:tab pos="380683" algn="l"/>
              </a:tabLst>
              <a:defRPr/>
            </a:pPr>
            <a:r>
              <a:rPr lang="en-US" sz="1760" b="1" kern="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2200" b="1" kern="0" dirty="0">
                <a:solidFill>
                  <a:srgbClr val="0000FF"/>
                </a:solidFill>
                <a:sym typeface="Wingdings" panose="05000000000000000000" pitchFamily="2" charset="2"/>
              </a:rPr>
              <a:t>Load is absorbing Power </a:t>
            </a:r>
            <a:r>
              <a:rPr lang="en-US" sz="1760" b="1" kern="0" dirty="0">
                <a:solidFill>
                  <a:srgbClr val="0000FF"/>
                </a:solidFill>
                <a:sym typeface="Wingdings" panose="05000000000000000000" pitchFamily="2" charset="2"/>
              </a:rPr>
              <a:t>		(i.e. resistor radiating heat)</a:t>
            </a:r>
            <a:endParaRPr lang="en-US" sz="1760" b="1" kern="0" dirty="0">
              <a:solidFill>
                <a:srgbClr val="0000FF"/>
              </a:solidFill>
            </a:endParaRPr>
          </a:p>
          <a:p>
            <a:pPr marL="185103" indent="-185103">
              <a:buSzPct val="125000"/>
              <a:buFont typeface="Arial" panose="020B0604020202020204" pitchFamily="34" charset="0"/>
              <a:buChar char="•"/>
              <a:defRPr/>
            </a:pPr>
            <a:endParaRPr lang="en-US" sz="1980" b="1" kern="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ED08EA-C00D-4B40-A9BA-AA4B0E525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524676"/>
              </p:ext>
            </p:extLst>
          </p:nvPr>
        </p:nvGraphicFramePr>
        <p:xfrm>
          <a:off x="3503945" y="1832579"/>
          <a:ext cx="1792203" cy="1952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8" name="CorelDRAW" r:id="rId8" imgW="2657310" imgH="2896091" progId="CorelDraw.Graphic.18">
                  <p:embed/>
                </p:oleObj>
              </mc:Choice>
              <mc:Fallback>
                <p:oleObj name="CorelDRAW" r:id="rId8" imgW="2657310" imgH="2896091" progId="CorelDraw.Graphic.1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8ED08EA-C00D-4B40-A9BA-AA4B0E525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3945" y="1832579"/>
                        <a:ext cx="1792203" cy="1952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5B98556-EBAE-4C50-AAAD-2CA3F32917DD}"/>
              </a:ext>
            </a:extLst>
          </p:cNvPr>
          <p:cNvSpPr/>
          <p:nvPr/>
        </p:nvSpPr>
        <p:spPr bwMode="auto">
          <a:xfrm>
            <a:off x="7177769" y="1655863"/>
            <a:ext cx="167640" cy="235945"/>
          </a:xfrm>
          <a:prstGeom prst="irregularSeal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525FF794-2FC3-49A3-AFD0-D3F7868F71D6}"/>
              </a:ext>
            </a:extLst>
          </p:cNvPr>
          <p:cNvSpPr/>
          <p:nvPr/>
        </p:nvSpPr>
        <p:spPr bwMode="auto">
          <a:xfrm>
            <a:off x="5773217" y="3355827"/>
            <a:ext cx="586740" cy="670560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73B4C658-0039-4047-82DA-484FAB56FF0E}"/>
              </a:ext>
            </a:extLst>
          </p:cNvPr>
          <p:cNvSpPr/>
          <p:nvPr/>
        </p:nvSpPr>
        <p:spPr bwMode="auto">
          <a:xfrm>
            <a:off x="9018202" y="2153256"/>
            <a:ext cx="586740" cy="670560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D8E26B45-E644-4986-A204-174585CBD93E}"/>
              </a:ext>
            </a:extLst>
          </p:cNvPr>
          <p:cNvSpPr/>
          <p:nvPr/>
        </p:nvSpPr>
        <p:spPr bwMode="auto">
          <a:xfrm>
            <a:off x="7052039" y="1044234"/>
            <a:ext cx="586740" cy="670560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32" name="Explosion: 8 Points 31">
            <a:extLst>
              <a:ext uri="{FF2B5EF4-FFF2-40B4-BE49-F238E27FC236}">
                <a16:creationId xmlns:a16="http://schemas.microsoft.com/office/drawing/2014/main" id="{CC3236F9-8036-4E8A-A217-D6D56580AFED}"/>
              </a:ext>
            </a:extLst>
          </p:cNvPr>
          <p:cNvSpPr/>
          <p:nvPr/>
        </p:nvSpPr>
        <p:spPr bwMode="auto">
          <a:xfrm>
            <a:off x="9336713" y="3383424"/>
            <a:ext cx="586740" cy="670560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33" name="Explosion: 8 Points 32">
            <a:extLst>
              <a:ext uri="{FF2B5EF4-FFF2-40B4-BE49-F238E27FC236}">
                <a16:creationId xmlns:a16="http://schemas.microsoft.com/office/drawing/2014/main" id="{F2344585-A3DB-489B-9F8C-91DCBDDA7D53}"/>
              </a:ext>
            </a:extLst>
          </p:cNvPr>
          <p:cNvSpPr/>
          <p:nvPr/>
        </p:nvSpPr>
        <p:spPr bwMode="auto">
          <a:xfrm>
            <a:off x="8528635" y="1044234"/>
            <a:ext cx="586740" cy="670560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marL="377190" indent="-377190" defTabSz="100584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endParaRPr lang="en-US" sz="3080"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B9539-8420-4EDB-A3FF-5B27FEF7CBFD}"/>
              </a:ext>
            </a:extLst>
          </p:cNvPr>
          <p:cNvSpPr/>
          <p:nvPr/>
        </p:nvSpPr>
        <p:spPr>
          <a:xfrm>
            <a:off x="104068" y="3605416"/>
            <a:ext cx="5495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Detailed sign convention discussion:   </a:t>
            </a:r>
          </a:p>
          <a:p>
            <a:r>
              <a:rPr lang="en-US" sz="1800" dirty="0">
                <a:hlinkClick r:id="rId10"/>
              </a:rPr>
              <a:t>https://en.wikipedia.org/wiki/Passive_sign_convention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FDA25-10AB-4B9C-871F-83781BFAC710}"/>
              </a:ext>
            </a:extLst>
          </p:cNvPr>
          <p:cNvSpPr txBox="1"/>
          <p:nvPr/>
        </p:nvSpPr>
        <p:spPr>
          <a:xfrm>
            <a:off x="104068" y="4285569"/>
            <a:ext cx="10165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The Load Sign Convention </a:t>
            </a:r>
            <a:r>
              <a:rPr lang="en-US" b="1" i="1" dirty="0">
                <a:solidFill>
                  <a:srgbClr val="0000FF"/>
                </a:solidFill>
              </a:rPr>
              <a:t>and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Kirchoff’s</a:t>
            </a:r>
            <a:r>
              <a:rPr lang="en-US" b="1" dirty="0">
                <a:solidFill>
                  <a:srgbClr val="0000FF"/>
                </a:solidFill>
              </a:rPr>
              <a:t> Laws must</a:t>
            </a:r>
          </a:p>
          <a:p>
            <a:r>
              <a:rPr lang="en-US" b="1" dirty="0">
                <a:solidFill>
                  <a:srgbClr val="0000FF"/>
                </a:solidFill>
              </a:rPr>
              <a:t> be applied with signs consist with &amp; satisfying: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73FD471-EA08-40EA-93CD-CED82F233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4975"/>
              </p:ext>
            </p:extLst>
          </p:nvPr>
        </p:nvGraphicFramePr>
        <p:xfrm>
          <a:off x="2866335" y="5072486"/>
          <a:ext cx="1135037" cy="1812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9" name="CorelDRAW" r:id="rId11" imgW="1724410" imgH="2752038" progId="CorelDraw.Graphic.18">
                  <p:embed/>
                </p:oleObj>
              </mc:Choice>
              <mc:Fallback>
                <p:oleObj name="CorelDRAW" r:id="rId11" imgW="1724410" imgH="275203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6335" y="5072486"/>
                        <a:ext cx="1135037" cy="1812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E42BA28-DB75-4952-9CA5-E1FFAEFD8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962150"/>
              </p:ext>
            </p:extLst>
          </p:nvPr>
        </p:nvGraphicFramePr>
        <p:xfrm>
          <a:off x="647116" y="5439498"/>
          <a:ext cx="1529717" cy="11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0" name="Equation" r:id="rId13" imgW="1714320" imgH="1282680" progId="Equation.DSMT4">
                  <p:embed/>
                </p:oleObj>
              </mc:Choice>
              <mc:Fallback>
                <p:oleObj name="Equation" r:id="rId13" imgW="1714320" imgH="128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7116" y="5439498"/>
                        <a:ext cx="1529717" cy="11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FD27AE6-00D4-40B2-9942-707B7D8572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911092"/>
              </p:ext>
            </p:extLst>
          </p:nvPr>
        </p:nvGraphicFramePr>
        <p:xfrm>
          <a:off x="4903470" y="5191218"/>
          <a:ext cx="24638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1" name="Equation" r:id="rId15" imgW="2666880" imgH="1282680" progId="Equation.DSMT4">
                  <p:embed/>
                </p:oleObj>
              </mc:Choice>
              <mc:Fallback>
                <p:oleObj name="Equation" r:id="rId15" imgW="2666880" imgH="12826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E42BA28-DB75-4952-9CA5-E1FFAEFD8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03470" y="5191218"/>
                        <a:ext cx="2463800" cy="118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386EC41-D1EB-4B58-A64B-321645FEE8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45920"/>
              </p:ext>
            </p:extLst>
          </p:nvPr>
        </p:nvGraphicFramePr>
        <p:xfrm>
          <a:off x="7315145" y="3955264"/>
          <a:ext cx="2424634" cy="2968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2" name="CorelDRAW" r:id="rId17" imgW="3998518" imgH="4895163" progId="CorelDraw.Graphic.18">
                  <p:embed/>
                </p:oleObj>
              </mc:Choice>
              <mc:Fallback>
                <p:oleObj name="CorelDRAW" r:id="rId17" imgW="3998518" imgH="489516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15145" y="3955264"/>
                        <a:ext cx="2424634" cy="2968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40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1" grpId="0" animBg="1"/>
      <p:bldP spid="30" grpId="0" animBg="1"/>
      <p:bldP spid="31" grpId="0" animBg="1"/>
      <p:bldP spid="32" grpId="0" animBg="1"/>
      <p:bldP spid="3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4" y="4458537"/>
            <a:ext cx="5459971" cy="2448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51" y="733296"/>
            <a:ext cx="4357531" cy="3031437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347994" y="120153"/>
            <a:ext cx="6900725" cy="936990"/>
          </a:xfrm>
        </p:spPr>
        <p:txBody>
          <a:bodyPr/>
          <a:lstStyle/>
          <a:p>
            <a:pPr algn="l" eaLnBrk="1" hangingPunct="1"/>
            <a:r>
              <a:rPr lang="en-US" sz="2000" b="1" dirty="0">
                <a:solidFill>
                  <a:srgbClr val="F16322"/>
                </a:solidFill>
                <a:latin typeface="Tahoma" pitchFamily="34" charset="0"/>
                <a:cs typeface="Tahoma" pitchFamily="34" charset="0"/>
              </a:rPr>
              <a:t>THE ROTATING MAGNETIC FIELD… 			ENABLING ROTATING MACHINES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8681" y="3949111"/>
            <a:ext cx="5656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The </a:t>
            </a:r>
            <a:r>
              <a:rPr lang="en-US" sz="1600" b="1" dirty="0">
                <a:solidFill>
                  <a:srgbClr val="C00000"/>
                </a:solidFill>
              </a:rPr>
              <a:t>rotating magnetic </a:t>
            </a:r>
            <a:r>
              <a:rPr lang="en-US" sz="1600" dirty="0"/>
              <a:t>field is created by applying </a:t>
            </a:r>
          </a:p>
          <a:p>
            <a:pPr marL="192115" indent="-139720"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3  sinusoidal voltages </a:t>
            </a:r>
            <a:r>
              <a:rPr lang="en-US" sz="1600" dirty="0"/>
              <a:t>time-shifted by 1/3 of a cycle (120</a:t>
            </a:r>
            <a:r>
              <a:rPr lang="en-US" sz="1600" baseline="30000" dirty="0"/>
              <a:t>o</a:t>
            </a:r>
            <a:r>
              <a:rPr lang="en-US" sz="1600" dirty="0"/>
              <a:t>) </a:t>
            </a:r>
            <a:r>
              <a:rPr lang="en-US" sz="1600" i="1" dirty="0"/>
              <a:t> </a:t>
            </a:r>
            <a:r>
              <a:rPr lang="en-US" sz="1600" i="1" dirty="0">
                <a:solidFill>
                  <a:srgbClr val="0000FF"/>
                </a:solidFill>
              </a:rPr>
              <a:t>to</a:t>
            </a:r>
            <a:r>
              <a:rPr lang="en-US" sz="1600" i="1" dirty="0"/>
              <a:t> </a:t>
            </a:r>
          </a:p>
          <a:p>
            <a:pPr marL="192115" indent="-139720"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3  coils </a:t>
            </a:r>
            <a:r>
              <a:rPr lang="en-US" sz="1600" dirty="0"/>
              <a:t>positioned 120</a:t>
            </a:r>
            <a:r>
              <a:rPr lang="en-US" sz="1600" baseline="30000" dirty="0"/>
              <a:t>o</a:t>
            </a:r>
            <a:r>
              <a:rPr lang="en-US" sz="1600" dirty="0"/>
              <a:t> apart about the machine axis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431774" y="6032828"/>
            <a:ext cx="2311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THREE 120</a:t>
            </a:r>
            <a:r>
              <a:rPr lang="en-US" sz="1400" b="1" baseline="30000" dirty="0">
                <a:solidFill>
                  <a:srgbClr val="0000FF"/>
                </a:solidFill>
              </a:rPr>
              <a:t>o</a:t>
            </a:r>
            <a:r>
              <a:rPr lang="en-US" sz="1400" b="1" dirty="0">
                <a:solidFill>
                  <a:srgbClr val="0000FF"/>
                </a:solidFill>
              </a:rPr>
              <a:t> SPACE-SHIFTED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 COILS 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6480154" y="3891024"/>
            <a:ext cx="31921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THREE 1/3 CYCLE TIME-SHIFTED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 VOLTAGES 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198783" y="921075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Superimposing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00FF"/>
                </a:solidFill>
              </a:rPr>
              <a:t>three</a:t>
            </a:r>
            <a:r>
              <a:rPr lang="en-US" sz="1600" dirty="0"/>
              <a:t> time-varying magnetic fields results in a single magnetic field that rotates with time.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00" y="675123"/>
            <a:ext cx="2125100" cy="20655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133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679" y="2926630"/>
            <a:ext cx="90092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8B22"/>
                </a:solidFill>
                <a:latin typeface="Courier New" panose="02070309020205020404" pitchFamily="49" charset="0"/>
              </a:rPr>
              <a:t>% Full Model</a:t>
            </a:r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options =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odeset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A020F0"/>
                </a:solidFill>
                <a:latin typeface="Courier New" panose="02070309020205020404" pitchFamily="49" charset="0"/>
              </a:rPr>
              <a:t>'Mass‘,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Mass_Matrix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b="1" dirty="0">
                <a:solidFill>
                  <a:srgbClr val="A020F0"/>
                </a:solidFill>
                <a:latin typeface="Courier New" panose="02070309020205020404" pitchFamily="49" charset="0"/>
              </a:rPr>
              <a:t>MaxOrder'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,5,</a:t>
            </a:r>
            <a:r>
              <a:rPr lang="en-US" b="1" dirty="0">
                <a:solidFill>
                  <a:srgbClr val="A020F0"/>
                </a:solidFill>
                <a:latin typeface="Courier New" panose="02070309020205020404" pitchFamily="49" charset="0"/>
              </a:rPr>
              <a:t>'MaxStep'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,.002); </a:t>
            </a:r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Full_Mdl_Soln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] = ode15s(@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Full_Model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tspan,Init_Cond,options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470836"/>
            <a:ext cx="4673600" cy="74295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MATLAB Application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281006"/>
            <a:ext cx="9498398" cy="1549666"/>
          </a:xfrm>
        </p:spPr>
        <p:txBody>
          <a:bodyPr/>
          <a:lstStyle/>
          <a:p>
            <a:r>
              <a:rPr lang="en-US" sz="2800" dirty="0"/>
              <a:t>Solver ODE solver – ode15s </a:t>
            </a:r>
          </a:p>
          <a:p>
            <a:pPr lvl="1"/>
            <a:r>
              <a:rPr lang="en-US" sz="2300" dirty="0"/>
              <a:t>Stiff Differential-Algebraic Equations; variable time-step</a:t>
            </a:r>
          </a:p>
          <a:p>
            <a:pPr lvl="1"/>
            <a:r>
              <a:rPr lang="en-US" sz="2300" dirty="0"/>
              <a:t>variable order method</a:t>
            </a:r>
          </a:p>
          <a:p>
            <a:pPr marL="0" indent="0">
              <a:buNone/>
            </a:pPr>
            <a:endParaRPr lang="en-US" sz="1800" b="1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90420" y="3340415"/>
            <a:ext cx="1095542" cy="24063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1">
                <a:shade val="95000"/>
                <a:satMod val="105000"/>
                <a:alpha val="3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43124" y="4540215"/>
            <a:ext cx="1068404" cy="24063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1">
                <a:shade val="95000"/>
                <a:satMod val="105000"/>
                <a:alpha val="3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631175" y="2747005"/>
            <a:ext cx="7390464" cy="4038806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Mass_Vector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[ 	T_s;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%( 9)2*H/(2*pi*60)                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T_qoprime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%( 6)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T_qoprime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T_qo2prime;             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%( 7)T_qo2prime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T_A;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%(12)T_A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%(18)Algebraic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V_t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%(19)Algebraic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V_d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0.0 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%(20)Algebraic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V_q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T_doprime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%( 4)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T_doprime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T_do2prime;             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%( 5)T_do2prime                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		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%( 2)Reduced Sys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           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%( 1)Reduced Sys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   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%(15)Algebraic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I_d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		0.0;                    		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%(16)Algebraic 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I_q</a:t>
            </a:r>
            <a:r>
              <a:rPr lang="en-US" sz="1600" b="1" dirty="0">
                <a:solidFill>
                  <a:srgbClr val="228B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 </a:t>
            </a:r>
            <a:endParaRPr lang="en-US" sz="1600" dirty="0">
              <a:solidFill>
                <a:srgbClr val="228B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05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470836"/>
            <a:ext cx="8728376" cy="74295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MATLAB’s DAE Structural Analysis Tool 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68901" y="1235247"/>
            <a:ext cx="9498398" cy="1549666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MATLAB’s </a:t>
            </a:r>
            <a:r>
              <a:rPr lang="en-US" sz="2800" dirty="0">
                <a:solidFill>
                  <a:srgbClr val="0000FF"/>
                </a:solidFill>
              </a:rPr>
              <a:t>DAESA</a:t>
            </a:r>
            <a:r>
              <a:rPr lang="en-US" sz="2800" dirty="0"/>
              <a:t> Tool</a:t>
            </a:r>
          </a:p>
          <a:p>
            <a:pPr lvl="1"/>
            <a:r>
              <a:rPr lang="en-US" sz="2300" dirty="0"/>
              <a:t> </a:t>
            </a:r>
            <a:r>
              <a:rPr lang="en-US" sz="2300" dirty="0">
                <a:solidFill>
                  <a:srgbClr val="0000FF"/>
                </a:solidFill>
              </a:rPr>
              <a:t>D</a:t>
            </a:r>
            <a:r>
              <a:rPr lang="en-US" sz="2300" dirty="0"/>
              <a:t>ifferential-</a:t>
            </a:r>
            <a:r>
              <a:rPr lang="en-US" sz="2300" dirty="0">
                <a:solidFill>
                  <a:srgbClr val="0000FF"/>
                </a:solidFill>
              </a:rPr>
              <a:t>A</a:t>
            </a:r>
            <a:r>
              <a:rPr lang="en-US" sz="2300" dirty="0"/>
              <a:t>lgebraic </a:t>
            </a:r>
            <a:r>
              <a:rPr lang="en-US" sz="2300" dirty="0">
                <a:solidFill>
                  <a:srgbClr val="0000FF"/>
                </a:solidFill>
              </a:rPr>
              <a:t>E</a:t>
            </a:r>
            <a:r>
              <a:rPr lang="en-US" sz="2300" dirty="0"/>
              <a:t>quations </a:t>
            </a:r>
            <a:r>
              <a:rPr lang="en-US" sz="2300" dirty="0">
                <a:solidFill>
                  <a:srgbClr val="0000FF"/>
                </a:solidFill>
              </a:rPr>
              <a:t>S</a:t>
            </a:r>
            <a:r>
              <a:rPr lang="en-US" sz="2300" dirty="0"/>
              <a:t>tructural </a:t>
            </a:r>
            <a:r>
              <a:rPr lang="en-US" sz="2300" dirty="0">
                <a:solidFill>
                  <a:srgbClr val="0000FF"/>
                </a:solidFill>
              </a:rPr>
              <a:t>A</a:t>
            </a:r>
            <a:r>
              <a:rPr lang="en-US" sz="2300" dirty="0"/>
              <a:t>nalyzer,</a:t>
            </a:r>
          </a:p>
          <a:p>
            <a:pPr lvl="1"/>
            <a:r>
              <a:rPr lang="en-US" sz="2300" dirty="0"/>
              <a:t> Determines structural index, number of degrees of freedom, constraints, variables to be initialized, and suggests a solution scheme.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5" y="3263463"/>
            <a:ext cx="5676364" cy="6244001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91701" y="2977418"/>
            <a:ext cx="4226295" cy="2643736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MATLAB’s </a:t>
            </a:r>
            <a:r>
              <a:rPr lang="en-US" sz="2800" dirty="0">
                <a:solidFill>
                  <a:srgbClr val="0000FF"/>
                </a:solidFill>
              </a:rPr>
              <a:t>DAESA</a:t>
            </a:r>
            <a:r>
              <a:rPr lang="en-US" sz="2800" dirty="0"/>
              <a:t> Tool</a:t>
            </a:r>
          </a:p>
          <a:p>
            <a:pPr lvl="1"/>
            <a:r>
              <a:rPr lang="en-US" sz="2300" dirty="0"/>
              <a:t>Structural index</a:t>
            </a:r>
          </a:p>
          <a:p>
            <a:pPr lvl="1"/>
            <a:r>
              <a:rPr lang="en-US" sz="2300" dirty="0"/>
              <a:t># degrees of freedom</a:t>
            </a:r>
          </a:p>
          <a:p>
            <a:pPr lvl="1"/>
            <a:r>
              <a:rPr lang="en-US" sz="2300" dirty="0"/>
              <a:t> Constraints</a:t>
            </a:r>
          </a:p>
          <a:p>
            <a:pPr lvl="1"/>
            <a:r>
              <a:rPr lang="en-US" sz="2300" dirty="0"/>
              <a:t>Variables to be initialized, </a:t>
            </a:r>
          </a:p>
          <a:p>
            <a:pPr lvl="1"/>
            <a:r>
              <a:rPr lang="en-US" sz="2300" dirty="0"/>
              <a:t>Suggests solution scheme.</a:t>
            </a:r>
          </a:p>
        </p:txBody>
      </p:sp>
    </p:spTree>
    <p:extLst>
      <p:ext uri="{BB962C8B-B14F-4D97-AF65-F5344CB8AC3E}">
        <p14:creationId xmlns:p14="http://schemas.microsoft.com/office/powerpoint/2010/main" val="24884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36560</TotalTime>
  <Words>805</Words>
  <Application>Microsoft Office PowerPoint</Application>
  <PresentationFormat>Custom</PresentationFormat>
  <Paragraphs>198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Arial</vt:lpstr>
      <vt:lpstr>Arial Narrow</vt:lpstr>
      <vt:lpstr>Calibri</vt:lpstr>
      <vt:lpstr>Courier New</vt:lpstr>
      <vt:lpstr>Droid Sans</vt:lpstr>
      <vt:lpstr>OfficinaSansITCStd Book</vt:lpstr>
      <vt:lpstr>Symbol</vt:lpstr>
      <vt:lpstr>Symbol Tiger</vt:lpstr>
      <vt:lpstr>Tahoma</vt:lpstr>
      <vt:lpstr>Times New Roman</vt:lpstr>
      <vt:lpstr>Vinyl OT Regular</vt:lpstr>
      <vt:lpstr>Wingdings</vt:lpstr>
      <vt:lpstr>Cover Slide</vt:lpstr>
      <vt:lpstr>Secondary Slide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Engineering:  Load “sign” Convention (aka “Passive sign convention”)</vt:lpstr>
      <vt:lpstr>THE ROTATING MAGNETIC FIELD…    ENABLING ROTATING MACHINES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Karl Reinhard</cp:lastModifiedBy>
  <cp:revision>305</cp:revision>
  <cp:lastPrinted>2016-11-04T13:19:41Z</cp:lastPrinted>
  <dcterms:created xsi:type="dcterms:W3CDTF">2013-03-29T19:51:49Z</dcterms:created>
  <dcterms:modified xsi:type="dcterms:W3CDTF">2018-03-14T00:30:23Z</dcterms:modified>
</cp:coreProperties>
</file>